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270" r:id="rId3"/>
    <p:sldId id="368" r:id="rId4"/>
    <p:sldId id="265" r:id="rId5"/>
    <p:sldId id="266" r:id="rId6"/>
    <p:sldId id="271" r:id="rId7"/>
    <p:sldId id="278" r:id="rId8"/>
    <p:sldId id="279" r:id="rId9"/>
    <p:sldId id="258" r:id="rId10"/>
    <p:sldId id="295" r:id="rId11"/>
    <p:sldId id="369" r:id="rId12"/>
    <p:sldId id="257" r:id="rId13"/>
    <p:sldId id="259" r:id="rId14"/>
    <p:sldId id="276" r:id="rId15"/>
    <p:sldId id="277" r:id="rId16"/>
    <p:sldId id="262" r:id="rId17"/>
    <p:sldId id="355" r:id="rId18"/>
    <p:sldId id="37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71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72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73" r:id="rId80"/>
    <p:sldId id="299" r:id="rId81"/>
    <p:sldId id="300" r:id="rId82"/>
    <p:sldId id="301" r:id="rId83"/>
    <p:sldId id="302" r:id="rId84"/>
    <p:sldId id="303" r:id="rId85"/>
    <p:sldId id="304" r:id="rId86"/>
    <p:sldId id="305" r:id="rId87"/>
    <p:sldId id="306" r:id="rId88"/>
    <p:sldId id="307" r:id="rId89"/>
    <p:sldId id="308" r:id="rId90"/>
    <p:sldId id="309" r:id="rId91"/>
    <p:sldId id="310" r:id="rId92"/>
    <p:sldId id="311" r:id="rId93"/>
    <p:sldId id="312" r:id="rId94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27BF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26" autoAdjust="0"/>
  </p:normalViewPr>
  <p:slideViewPr>
    <p:cSldViewPr>
      <p:cViewPr varScale="1">
        <p:scale>
          <a:sx n="84" d="100"/>
          <a:sy n="84" d="100"/>
        </p:scale>
        <p:origin x="-14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2652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E3C7E4-4674-4C76-9442-76A1532EB0B5}" type="datetimeFigureOut">
              <a:rPr lang="hu-HU"/>
              <a:pPr>
                <a:defRPr/>
              </a:pPr>
              <a:t>2011.09.19.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8669F6-4DD7-452F-802E-4246ECFCB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D2AB6F-5634-4D2C-B5C9-ED91D6B0735D}" type="datetimeFigureOut">
              <a:rPr lang="hu-HU"/>
              <a:pPr>
                <a:defRPr/>
              </a:pPr>
              <a:t>2011.09.19.</a:t>
            </a:fld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2D0ECFE-FFCC-44BB-8124-68D93D2A8D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Amennyiben a pályázó nem rendelkezik lezárt (beszámolóval alátámasztott), teljes (365 napot jelentő) üzleti évvel, abban az esetben nyújthat be pályázatot, ha a projekt benyújtását megelőző hónapban állományi létszáma legalább egy fő volt.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2)a) Több, mint egy teljes lezárt év.</a:t>
            </a:r>
          </a:p>
          <a:p>
            <a:r>
              <a:rPr lang="hu-HU" smtClean="0"/>
              <a:t>2) b) nincs egy teljes lezárt éve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1) Továbbá nem nyújtható támogatás azon pályázó részére, amely a pályázat benyújtásának időpontjában jogerős bírósági bejegyzéssel nem rendelkezik.</a:t>
            </a:r>
          </a:p>
          <a:p>
            <a:r>
              <a:rPr lang="hu-HU" smtClean="0"/>
              <a:t>3) Bevételének több, mit 50%-a mezőgazdaság (TEÁOR 01.11-03.22); regionális: halászat és aquakultúra, szénipar, acél ipar, hajógyártás, szintetikusszál ipar; csekély összegű: ANNEX I. lista.</a:t>
            </a:r>
          </a:p>
          <a:p>
            <a:r>
              <a:rPr lang="hu-HU" smtClean="0"/>
              <a:t>4) A pályázati kiírás keretében nem elszámolható semmilyen a jelen Pályázati Felhívás C.2. pontjában nem szereplő költség, figyelemmel a GOP Részletes Pályázati Útmutató</a:t>
            </a:r>
            <a:r>
              <a:rPr lang="hu-HU" b="1" smtClean="0"/>
              <a:t> </a:t>
            </a:r>
            <a:r>
              <a:rPr lang="hu-HU" smtClean="0"/>
              <a:t>C.3. és</a:t>
            </a:r>
            <a:r>
              <a:rPr lang="hu-HU" b="1" smtClean="0"/>
              <a:t> </a:t>
            </a:r>
            <a:r>
              <a:rPr lang="hu-HU" smtClean="0"/>
              <a:t>C.4. fejezeteiben foglalt korlátozásokra.</a:t>
            </a:r>
            <a:endParaRPr lang="hu-HU" b="1" smtClean="0"/>
          </a:p>
          <a:p>
            <a:r>
              <a:rPr lang="hu-HU" b="1" smtClean="0"/>
              <a:t>Amennyiben a benyújtott pályázat nem elszámolható költségeket tartalmaz, csökkentett támogatás odaítélésére nincs lehetőség, ebben az esetben a pályázat elutasításra kerül.</a:t>
            </a:r>
            <a:r>
              <a:rPr lang="hu-HU" smtClean="0"/>
              <a:t> </a:t>
            </a:r>
          </a:p>
          <a:p>
            <a:r>
              <a:rPr lang="hu-HU" smtClean="0"/>
              <a:t>5) Település lista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hu-HU" smtClean="0"/>
              <a:t>Nem nyújtható támogatás azon pályázó részére, amely saját maga számára 25%-ot meghaladó mértékben végez logisztikai szolgáltatást, ez alól kivételt képez a partner-, vagy kapcsolt vállalkozásoknak nyújtott logisztikai szolgáltatás.</a:t>
            </a:r>
          </a:p>
          <a:p>
            <a:pPr marL="228600" indent="-228600"/>
            <a:r>
              <a:rPr lang="hu-HU" smtClean="0"/>
              <a:t>Nem nyújtható támogatás azon pályázó részére, amelynek jelen pályázattal megvalósítani kívánt projektje Annex I. 10. vagy 12. árucsoportjába tartozó termékek raktározását-tárolását (intervenciós gabonaraktár, gabonatároló, -silók, magtár, terménytároló, takarmánytároló stb.) szolgáló létesítmények létrehozására, korszerűsítésére, fejlesztésére irányul.</a:t>
            </a:r>
          </a:p>
          <a:p>
            <a:pPr marL="228600" indent="-228600"/>
            <a:r>
              <a:rPr lang="hu-HU" smtClean="0"/>
              <a:t>Nem nyújtható támogatás olyan beruházáshoz, amely esetében a pályázó nem tesz eleget a projektre vonatkozó horizontális szempontoknak. </a:t>
            </a:r>
          </a:p>
          <a:p>
            <a:pPr marL="228600" indent="-228600"/>
            <a:r>
              <a:rPr lang="hu-HU" smtClean="0"/>
              <a:t>A jelen pályázat keretében elnyert támogatás más vissza nem térítendő támogatással nem kombinálható.</a:t>
            </a:r>
          </a:p>
          <a:p>
            <a:pPr marL="228600" indent="-228600"/>
            <a:r>
              <a:rPr lang="hu-HU" smtClean="0"/>
              <a:t>Zárt végű pénzügyi lízing keretében történő beszerzéshez támogatás nem igényelhető.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Megkezdettség: A projekt megvalósítása </a:t>
            </a:r>
            <a:r>
              <a:rPr lang="hu-HU" b="1" smtClean="0"/>
              <a:t>a pályázat befogadásáról szóló értesítés kézhezvételét követő napon</a:t>
            </a:r>
            <a:r>
              <a:rPr lang="hu-HU" smtClean="0"/>
              <a:t> a pályázó saját felelősségére megkezdhető.</a:t>
            </a:r>
          </a:p>
          <a:p>
            <a:r>
              <a:rPr lang="hu-HU" smtClean="0"/>
              <a:t>Befejezés: A projekt fizikai befejezésének meg kell történnie a projekt megkezdését, vagy amennyiben a projekt a Támogatási Szerződés hatályba lépéséig nem kezdődött meg, a Támogatási Szerződés hatályba lépését követő 24 hónapon belül. </a:t>
            </a:r>
          </a:p>
          <a:p>
            <a:r>
              <a:rPr lang="hu-HU" smtClean="0"/>
              <a:t>Elszámolás: A pályázó projekttel kapcsolatos pénzügyi elszámolása (záró kifizetési igénylés) benyújtásának végső határideje legkésőbb 2014. június 30. </a:t>
            </a:r>
          </a:p>
          <a:p>
            <a:r>
              <a:rPr lang="hu-HU" smtClean="0"/>
              <a:t>Fenntartás: A pályázónak vállalnia kell, hogy a támogatott beruházással létrehozott termelő kapacitásokat, információs technológiai fejlesztéseket a projekt befejezését követő 3. évig fenntartja és üzemelteti. 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arenR"/>
            </a:pPr>
            <a:r>
              <a:rPr lang="hu-HU" smtClean="0"/>
              <a:t>A jelen pályázati kiírás keretében nyújtott támogatás vissza nem térítendő támogatásnak minősül a GOP Részletes Pályázati Útmutató D.1.2. „Regionális beruházás” és D.1.3. „Csekély összegű (de minimis) támogatás” fejezetei szerint. </a:t>
            </a:r>
          </a:p>
          <a:p>
            <a:pPr marL="228600" indent="-228600">
              <a:buFontTx/>
              <a:buAutoNum type="arabicParenR"/>
            </a:pPr>
            <a:r>
              <a:rPr lang="hu-HU" smtClean="0"/>
              <a:t>A pályázónak legalább a projekt elszámolható összköltségének 25%-át kitevő igazolt saját forrással kell rendelkeznie. A saját forrás rendelkezésre állását a hitelbírálat keretében vizsgálja a Hitelintézet. </a:t>
            </a:r>
          </a:p>
          <a:p>
            <a:pPr marL="228600" indent="-228600">
              <a:buFontTx/>
              <a:buAutoNum type="arabicParenR"/>
            </a:pPr>
            <a:r>
              <a:rPr lang="hu-HU" smtClean="0"/>
              <a:t>Jelen kiírás esetében a projekt megvalósításának időtartamára a támogatás vonatkozásában a Kedvezményezett biztosíték nyújtására nem kötelezett. A hitelhez a biztosítékot a hitelintézet saját hatáskörben ellenőrzi.A fenntartási időszakra a Kedvezményezett a támogatás 50%-ának megfelelő összegű bankgarancia nyújtására kötelezett 50 millió forint támogatási összeg felett, amelyet a KHG eljárás keretében a Hitelintézeten keresztül biztosít. </a:t>
            </a:r>
          </a:p>
          <a:p>
            <a:pPr marL="228600" indent="-228600">
              <a:buFontTx/>
              <a:buAutoNum type="arabicParenR"/>
            </a:pPr>
            <a:r>
              <a:rPr lang="hu-HU" smtClean="0"/>
              <a:t>Előleg igénylésére jelen kiírás esetében nincsen lehetőség, mivel a támogatást a Hitelintézet előfinanszírozza, és utólagos elszámolás történik.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z="800" smtClean="0"/>
              <a:t>281/2006. (XII.23.) Korm. Rendelet alapján a megvalósítási időszakban előírt ellenőrzési kötelezettség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0" tIns="45236" rIns="90470" bIns="45236" anchor="b"/>
          <a:lstStyle/>
          <a:p>
            <a:pPr algn="r" defTabSz="904875" eaLnBrk="0" hangingPunct="0"/>
            <a:fld id="{595CC6DF-00CA-41AB-AA6F-FEBBA3B08A44}" type="slidenum">
              <a:rPr lang="hu-HU" sz="1200">
                <a:cs typeface="Arial" charset="0"/>
              </a:rPr>
              <a:pPr algn="r" defTabSz="904875" eaLnBrk="0" hangingPunct="0"/>
              <a:t>13</a:t>
            </a:fld>
            <a:endParaRPr lang="hu-HU" sz="1200">
              <a:cs typeface="Arial" charset="0"/>
            </a:endParaRPr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75" y="736600"/>
            <a:ext cx="4938713" cy="370363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3413"/>
          </a:xfrm>
          <a:noFill/>
          <a:ln/>
        </p:spPr>
        <p:txBody>
          <a:bodyPr lIns="91145" tIns="45572" rIns="91145" bIns="45572"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45" tIns="45572" rIns="91145" bIns="45572" anchor="b"/>
          <a:lstStyle/>
          <a:p>
            <a:pPr algn="r" defTabSz="908050" eaLnBrk="0" hangingPunct="0"/>
            <a:fld id="{B89DF4DD-CCC4-4ACA-81F0-3E68A0FF5B38}" type="slidenum">
              <a:rPr lang="hu-HU" sz="1200">
                <a:cs typeface="Arial" charset="0"/>
              </a:rPr>
              <a:pPr algn="r" defTabSz="908050" eaLnBrk="0" hangingPunct="0"/>
              <a:t>13</a:t>
            </a:fld>
            <a:endParaRPr lang="hu-HU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2) Egyéni vállalkozók esetében az adóalapba beszámított bevételt.</a:t>
            </a:r>
          </a:p>
          <a:p>
            <a:r>
              <a:rPr lang="hu-HU" smtClean="0"/>
              <a:t>3) Bevételének több, mit 50%-a mezőgazdaság (TEÁOR 01.11-03.22); regionális: halászat és aquakultúra, szénipar, acél ipar, hajógyártás, szintetikusszál ipar; csekély összegű: ANNEX I. lista.</a:t>
            </a:r>
          </a:p>
          <a:p>
            <a:r>
              <a:rPr lang="hu-HU" smtClean="0"/>
              <a:t>4) A pályázati kiírás keretében nem elszámolható semmilyen a jelen Pályázati Felhívás C.2. pontjában nem szereplő költség, figyelemmel a GOP Részletes Pályázati Útmutató</a:t>
            </a:r>
            <a:r>
              <a:rPr lang="hu-HU" b="1" smtClean="0"/>
              <a:t> </a:t>
            </a:r>
            <a:r>
              <a:rPr lang="hu-HU" smtClean="0"/>
              <a:t>C.3. és</a:t>
            </a:r>
            <a:r>
              <a:rPr lang="hu-HU" b="1" smtClean="0"/>
              <a:t> </a:t>
            </a:r>
            <a:r>
              <a:rPr lang="hu-HU" smtClean="0"/>
              <a:t>C.4. fejezeteiben foglalt korlátozásokra.</a:t>
            </a:r>
            <a:endParaRPr lang="hu-HU" b="1" smtClean="0"/>
          </a:p>
          <a:p>
            <a:r>
              <a:rPr lang="hu-HU" b="1" smtClean="0"/>
              <a:t>Amennyiben a benyújtott pályázat nem elszámolható költségeket tartalmaz, csökkentett támogatás odaítélésére nincs lehetőség, ebben az esetben a pályázat elutasításra kerül.</a:t>
            </a:r>
            <a:r>
              <a:rPr lang="hu-HU" smtClean="0"/>
              <a:t> </a:t>
            </a:r>
          </a:p>
          <a:p>
            <a:r>
              <a:rPr lang="hu-HU" smtClean="0"/>
              <a:t>5) Település lista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hu-HU" smtClean="0"/>
              <a:t>Nem nyújtható támogatás olyan beruházáshoz, amely esetében a pályázó nem tesz eleget a projektre vonatkozó horizontális szempontoknak. </a:t>
            </a:r>
          </a:p>
          <a:p>
            <a:pPr marL="228600" indent="-228600"/>
            <a:r>
              <a:rPr lang="hu-HU" smtClean="0"/>
              <a:t>A jelen pályázat keretében elnyert támogatás más vissza nem térítendő támogatással nem kombinálható.</a:t>
            </a:r>
          </a:p>
          <a:p>
            <a:pPr marL="228600" indent="-228600"/>
            <a:r>
              <a:rPr lang="hu-HU" smtClean="0"/>
              <a:t>Zárt végű pénzügyi lízing keretében történő beszerzéshez támogatás nem igényelhető.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Megkezdettség: A projekt megvalósítása </a:t>
            </a:r>
            <a:r>
              <a:rPr lang="hu-HU" b="1" smtClean="0"/>
              <a:t>a pályázat befogadásáról szóló értesítés kézhezvételét követő napon</a:t>
            </a:r>
            <a:r>
              <a:rPr lang="hu-HU" smtClean="0"/>
              <a:t> a pályázó saját felelősségére megkezdhető.</a:t>
            </a:r>
          </a:p>
          <a:p>
            <a:r>
              <a:rPr lang="hu-HU" smtClean="0"/>
              <a:t>Befejezés: A projekt fizikai befejezésének meg kell történnie a projekt megkezdését, vagy amennyiben a projekt a Támogatási Szerződés hatályba lépéséig nem kezdődött meg, a Támogatási Szerződés hatályba lépését követő 24 hónapon belül. </a:t>
            </a:r>
          </a:p>
          <a:p>
            <a:r>
              <a:rPr lang="hu-HU" smtClean="0"/>
              <a:t>Elszámolás: A pályázó projekttel kapcsolatos pénzügyi elszámolása (záró kifizetési igénylés) benyújtásának végső határideje legkésőbb 2014. június 30. </a:t>
            </a:r>
          </a:p>
          <a:p>
            <a:r>
              <a:rPr lang="hu-HU" smtClean="0"/>
              <a:t>Fenntartás: A pályázónak vállalnia kell, hogy a támogatott beruházással létrehozott termelő kapacitásokat, információs technológiai fejlesztéseket a projekt befejezését követő 3. évig fenntartja és üzemelteti. 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arenR"/>
            </a:pPr>
            <a:r>
              <a:rPr lang="hu-HU" smtClean="0"/>
              <a:t>A jelen pályázati kiírás keretében nyújtott támogatás vissza nem térítendő támogatásnak minősül a GOP Részletes Pályázati Útmutató D.1.2. „Regionális beruházás” és D.1.3. „Csekély összegű (de minimis) támogatás” fejezetei szerint. </a:t>
            </a:r>
          </a:p>
          <a:p>
            <a:pPr marL="228600" indent="-228600">
              <a:buFontTx/>
              <a:buAutoNum type="arabicParenR"/>
            </a:pPr>
            <a:r>
              <a:rPr lang="hu-HU" smtClean="0"/>
              <a:t>A pályázónak legalább a projekt elszámolható összköltségének 25%-át kitevő igazolt saját forrással kell rendelkeznie. A saját forrás rendelkezésre állását a hitelbírálat keretében vizsgálja a Hitelintézet. </a:t>
            </a:r>
          </a:p>
          <a:p>
            <a:pPr marL="228600" indent="-228600">
              <a:buFontTx/>
              <a:buAutoNum type="arabicParenR"/>
            </a:pPr>
            <a:r>
              <a:rPr lang="hu-HU" smtClean="0"/>
              <a:t>Jelen kiírás esetében a projekt megvalósításának időtartamára a támogatás vonatkozásában a Kedvezményezett biztosíték nyújtására nem kötelezett. A hitelhez a biztosítékot a hitelintézet saját hatáskörben ellenőrzi.A fenntartási időszakra a Kedvezményezett a támogatás 50%-ának megfelelő összegű bankgarancia nyújtására kötelezett 50 millió forint támogatási összeg felett, amelyet a KHG eljárás keretében a Hitelintézeten keresztül biztosít. </a:t>
            </a:r>
          </a:p>
          <a:p>
            <a:pPr marL="228600" indent="-228600">
              <a:buFontTx/>
              <a:buAutoNum type="arabicParenR"/>
            </a:pPr>
            <a:r>
              <a:rPr lang="hu-HU" smtClean="0"/>
              <a:t>Előleg igénylésére jelen kiírás esetében nincsen lehetőség, mivel a támogatást a Hitelintézet előfinanszírozza, és utólagos elszámolás történik.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hu-HU" sz="1000" smtClean="0"/>
              <a:t>Regionális logisztikai központ, amely esetében a terület összes fedett raktározási kapacitása legalább 5 ezer m2 , vagy ezen előírás a jelen pályázat segítségével megvalósított fejlesztés eredményeként jön létre.</a:t>
            </a:r>
          </a:p>
          <a:p>
            <a:pPr marL="228600" indent="-228600"/>
            <a:r>
              <a:rPr lang="hu-HU" sz="1000" b="1" smtClean="0"/>
              <a:t>legalább egy teljes</a:t>
            </a:r>
            <a:r>
              <a:rPr lang="hu-HU" sz="1000" smtClean="0"/>
              <a:t> (365 napos) lezárt üzleti évvel rendelkező vállalkozás esetében:</a:t>
            </a:r>
          </a:p>
          <a:p>
            <a:pPr marL="228600" indent="-228600"/>
            <a:r>
              <a:rPr lang="hu-HU" sz="1000" smtClean="0"/>
              <a:t>	a) a Pályázó utolsó teljes (365 napos), lezárt üzleti évéhez kapcsolódó beszámolója szerinti főtevékenysége szerepel a logisztikai szolgáltatásokat tartalmazó V. sz. melléklet „Logisztikai Alapszolgáltatások” fejezetében felsorolt listán, </a:t>
            </a:r>
          </a:p>
          <a:p>
            <a:pPr marL="685800" lvl="1" indent="-228600"/>
            <a:r>
              <a:rPr lang="hu-HU" sz="1000" smtClean="0"/>
              <a:t>b) továbbá a fejlesztendő tevékenysége szintén szerepel a logisztikai szolgáltatásokat tartalmazó V. sz. melléklet valamely fejezetében. </a:t>
            </a:r>
          </a:p>
          <a:p>
            <a:pPr marL="228600" indent="-228600"/>
            <a:r>
              <a:rPr lang="hu-HU" sz="1000" smtClean="0"/>
              <a:t>egy teljes (365 napos), lezárt üzleti évvel </a:t>
            </a:r>
            <a:r>
              <a:rPr lang="hu-HU" sz="1000" b="1" smtClean="0"/>
              <a:t>nem rendelkező</a:t>
            </a:r>
            <a:r>
              <a:rPr lang="hu-HU" sz="1000" smtClean="0"/>
              <a:t> vállalkozások esetében:</a:t>
            </a:r>
          </a:p>
          <a:p>
            <a:pPr marL="685800" lvl="1" indent="-228600"/>
            <a:r>
              <a:rPr lang="hu-HU" sz="1000" smtClean="0"/>
              <a:t>a) a Pályázó vállalkozás cégkivonata szerinti főtevékenysége szerepel a logisztikai szolgáltatásokat tartalmazó V. sz. melléklet „Logisztikai Alapszolgáltatások” fejezetében felsorolt listán, </a:t>
            </a:r>
          </a:p>
          <a:p>
            <a:pPr marL="685800" lvl="1" indent="-228600"/>
            <a:r>
              <a:rPr lang="hu-HU" sz="1000" smtClean="0"/>
              <a:t>b) továbbá a cégkivonat szerinti egyéb tevékenységei között csak és kizárólag a logisztikai szolgáltatásokat tartalmazó V. sz. melléklet valamelyik fejezetében felsorolt tevékenység(ek) szerepel(nek), </a:t>
            </a:r>
          </a:p>
          <a:p>
            <a:pPr marL="685800" lvl="1" indent="-228600"/>
            <a:r>
              <a:rPr lang="hu-HU" sz="1000" smtClean="0"/>
              <a:t>c) továbbá a fejlesztendő tevékenysége szintén szerepel a logisztikai szolgáltatásokat tartalmazó V. sz. melléklet valamely fejezetében,</a:t>
            </a:r>
          </a:p>
          <a:p>
            <a:pPr marL="685800" lvl="1" indent="-228600"/>
            <a:r>
              <a:rPr lang="hu-HU" sz="1000" smtClean="0"/>
              <a:t>d) és a vállalkozás a ba) és bb) pontokban foglalt előírásokat a fenntartási időszak végéig fenntartja.</a:t>
            </a:r>
          </a:p>
          <a:p>
            <a:pPr marL="685800" lvl="1" indent="-228600"/>
            <a:r>
              <a:rPr lang="hu-HU" sz="1000" smtClean="0"/>
              <a:t>A logisztikai szolgáltatásfejlesztés abban az esetben támogatható önállóan, amennyiben egy projekt nem teljesíti a jelen Pályázati Felhívás A.1.1. pontjában foglalt feltételeket.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T_alap_logoval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84213" y="1557338"/>
            <a:ext cx="8135937" cy="39592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23850" y="548680"/>
            <a:ext cx="5616302" cy="64829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ntiqa.h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emir.nfu.hu/nd/uszt/410aF957Fa49bEd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emir.nfu.hu/nd/uszt/410aF957Fa49bEd.php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ujszechenyiterv.gov.hu/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ujszechenyiterv.gov.hu/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34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mailto:diana.hungler@nfu.gov.h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107950" y="188913"/>
            <a:ext cx="655161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hu-HU" sz="2400" b="1" smtClean="0">
                <a:solidFill>
                  <a:srgbClr val="27BF4F"/>
                </a:solidFill>
                <a:latin typeface="Verdana" pitchFamily="34" charset="0"/>
              </a:rPr>
              <a:t>Kombinált Hitel Garanciával eljárás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hu-HU" sz="2400" b="1" smtClean="0">
              <a:solidFill>
                <a:srgbClr val="27BF4F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hu-HU" sz="2400" b="1" smtClean="0">
                <a:solidFill>
                  <a:srgbClr val="27BF4F"/>
                </a:solidFill>
                <a:latin typeface="Verdana" pitchFamily="34" charset="0"/>
              </a:rPr>
              <a:t>Szakmai nap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/>
          </p:cNvSpPr>
          <p:nvPr/>
        </p:nvSpPr>
        <p:spPr bwMode="auto">
          <a:xfrm>
            <a:off x="107950" y="333375"/>
            <a:ext cx="6192838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400" b="1">
              <a:solidFill>
                <a:srgbClr val="27BF4F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2781300"/>
            <a:ext cx="9239250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Köszönöm a figyelmet!	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</a:pPr>
            <a:endParaRPr lang="hu-HU" sz="2000" b="1">
              <a:solidFill>
                <a:srgbClr val="27BF4F"/>
              </a:solidFill>
              <a:cs typeface="Arial" charset="0"/>
            </a:endParaRP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</a:pPr>
            <a:endParaRPr lang="hu-HU" sz="2000" b="1">
              <a:solidFill>
                <a:srgbClr val="27BF4F"/>
              </a:solidFill>
              <a:cs typeface="Arial" charset="0"/>
            </a:endParaRP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	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107950" y="188913"/>
            <a:ext cx="655161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Kombinált Hitel Garanciával eljárás: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hu-HU" sz="2000" b="1" smtClean="0">
              <a:solidFill>
                <a:srgbClr val="27BF4F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Általános tájékoztató</a:t>
            </a:r>
          </a:p>
        </p:txBody>
      </p:sp>
      <p:sp>
        <p:nvSpPr>
          <p:cNvPr id="18435" name="Text Placeholder 2"/>
          <p:cNvSpPr>
            <a:spLocks/>
          </p:cNvSpPr>
          <p:nvPr/>
        </p:nvSpPr>
        <p:spPr bwMode="auto">
          <a:xfrm>
            <a:off x="900113" y="5876925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Dr. Hegyi Fatime Barbara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Nemzeti Fejlesztési Ügynökség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Gazdaságfejlesztési Operatív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341438"/>
            <a:ext cx="8496300" cy="3959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000" smtClean="0">
                <a:solidFill>
                  <a:srgbClr val="27BF4F"/>
                </a:solidFill>
              </a:rPr>
              <a:t>A Kombinált Hitel Garanciával „KHG” eljárás </a:t>
            </a:r>
            <a:r>
              <a:rPr lang="hu-HU" sz="2000" u="sng" smtClean="0">
                <a:solidFill>
                  <a:srgbClr val="27BF4F"/>
                </a:solidFill>
              </a:rPr>
              <a:t>célja</a:t>
            </a:r>
            <a:r>
              <a:rPr lang="hu-HU" sz="2000" smtClean="0">
                <a:solidFill>
                  <a:srgbClr val="27BF4F"/>
                </a:solidFill>
              </a:rPr>
              <a:t>:</a:t>
            </a:r>
          </a:p>
          <a:p>
            <a:pPr eaLnBrk="1" hangingPunct="1"/>
            <a:endParaRPr lang="hu-HU" sz="2000" smtClean="0"/>
          </a:p>
          <a:p>
            <a:pPr eaLnBrk="1" hangingPunct="1">
              <a:buFont typeface="Wingdings" pitchFamily="2" charset="2"/>
              <a:buChar char="à"/>
            </a:pPr>
            <a:r>
              <a:rPr lang="hu-HU" sz="2000" u="sng" smtClean="0">
                <a:solidFill>
                  <a:srgbClr val="27BF4F"/>
                </a:solidFill>
                <a:sym typeface="Wingdings" pitchFamily="2" charset="2"/>
              </a:rPr>
              <a:t>Forrást biztosítson</a:t>
            </a:r>
            <a:r>
              <a:rPr lang="hu-HU" sz="2000" smtClean="0">
                <a:sym typeface="Wingdings" pitchFamily="2" charset="2"/>
              </a:rPr>
              <a:t> </a:t>
            </a:r>
            <a:r>
              <a:rPr lang="hu-HU" sz="2000" smtClean="0"/>
              <a:t>hitelképes magyarországi székhelyű, illetve az Európai Gazdasági Térség területén székhellyel és a Magyar Köztársaság területén fiókteleppel rendelkező Mikro-, Kis-, és Középvállalkozások számára</a:t>
            </a:r>
          </a:p>
          <a:p>
            <a:pPr eaLnBrk="1" hangingPunct="1">
              <a:buFont typeface="Wingdings" pitchFamily="2" charset="2"/>
              <a:buNone/>
            </a:pPr>
            <a:endParaRPr lang="hu-HU" sz="2000" smtClean="0"/>
          </a:p>
          <a:p>
            <a:pPr eaLnBrk="1" hangingPunct="1">
              <a:buFont typeface="Wingdings" pitchFamily="2" charset="2"/>
              <a:buNone/>
            </a:pPr>
            <a:endParaRPr lang="hu-HU" sz="2000" smtClean="0"/>
          </a:p>
          <a:p>
            <a:pPr lvl="1" eaLnBrk="1" hangingPunct="1">
              <a:buFont typeface="Wingdings" pitchFamily="2" charset="2"/>
              <a:buChar char="à"/>
            </a:pPr>
            <a:r>
              <a:rPr lang="hu-HU" sz="2000" u="sng" smtClean="0">
                <a:solidFill>
                  <a:srgbClr val="27BF4F"/>
                </a:solidFill>
              </a:rPr>
              <a:t>Támogatás</a:t>
            </a:r>
            <a:r>
              <a:rPr lang="hu-HU" sz="2000" smtClean="0"/>
              <a:t>: a GOP és KMOP keretében kiírt pályázatok által finanszírozott vissza nem térítendő támogatást, illetve 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hu-HU" sz="2000" u="sng" smtClean="0">
                <a:solidFill>
                  <a:srgbClr val="27BF4F"/>
                </a:solidFill>
              </a:rPr>
              <a:t>Hitel</a:t>
            </a:r>
            <a:r>
              <a:rPr lang="hu-HU" sz="2000" smtClean="0"/>
              <a:t>: a GOP 4 Prioritás keretében a hitelintézetek által nyújtott, garanciaszervezetek által garantált hitelhez viszontgaranciát együttesen biztosít. 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404813"/>
            <a:ext cx="5616575" cy="647700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</a:rPr>
              <a:t>Kombinált Hitel Garanciával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7921625" cy="50323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Kombinált Hitel Garanciával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 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Projekt felépítése</a:t>
            </a:r>
          </a:p>
        </p:txBody>
      </p:sp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1728788" y="1708998"/>
            <a:ext cx="1800225" cy="864566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>
                  <a:alpha val="50000"/>
                </a:srgbClr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defTabSz="917575" eaLnBrk="0" hangingPunct="0">
              <a:spcBef>
                <a:spcPct val="20000"/>
              </a:spcBef>
              <a:defRPr/>
            </a:pPr>
            <a:r>
              <a:rPr lang="hu-HU" sz="1400" b="1" dirty="0">
                <a:solidFill>
                  <a:srgbClr val="000066"/>
                </a:solidFill>
                <a:latin typeface="+mn-lt"/>
                <a:cs typeface="Arial" charset="0"/>
              </a:rPr>
              <a:t>Önerő</a:t>
            </a:r>
          </a:p>
        </p:txBody>
      </p:sp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3503898" y="2720235"/>
            <a:ext cx="1788541" cy="864566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>
                  <a:alpha val="50000"/>
                </a:srgbClr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 defTabSz="917575" eaLnBrk="0" hangingPunct="0">
              <a:spcBef>
                <a:spcPct val="20000"/>
              </a:spcBef>
              <a:defRPr/>
            </a:pPr>
            <a:r>
              <a:rPr lang="hu-HU" sz="1400" b="1" dirty="0">
                <a:solidFill>
                  <a:schemeClr val="bg1"/>
                </a:solidFill>
                <a:latin typeface="+mn-lt"/>
                <a:cs typeface="Arial" charset="0"/>
              </a:rPr>
              <a:t>Vissza nem térítendő támogatás</a:t>
            </a:r>
          </a:p>
        </p:txBody>
      </p:sp>
      <p:sp>
        <p:nvSpPr>
          <p:cNvPr id="457737" name="Rectangle 9"/>
          <p:cNvSpPr>
            <a:spLocks noChangeArrowheads="1"/>
          </p:cNvSpPr>
          <p:nvPr/>
        </p:nvSpPr>
        <p:spPr bwMode="auto">
          <a:xfrm>
            <a:off x="5304060" y="2720235"/>
            <a:ext cx="3568254" cy="864566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>
                  <a:alpha val="50000"/>
                </a:srgb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defTabSz="917575" eaLnBrk="0" hangingPunct="0">
              <a:spcBef>
                <a:spcPct val="20000"/>
              </a:spcBef>
              <a:defRPr/>
            </a:pPr>
            <a:r>
              <a:rPr lang="hu-HU" sz="1400" b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Hitel </a:t>
            </a:r>
          </a:p>
          <a:p>
            <a:pPr algn="ctr" defTabSz="917575" eaLnBrk="0" hangingPunct="0">
              <a:spcBef>
                <a:spcPct val="20000"/>
              </a:spcBef>
              <a:defRPr/>
            </a:pPr>
            <a:r>
              <a:rPr lang="hu-HU" sz="1400" b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80% Garanciával</a:t>
            </a:r>
          </a:p>
        </p:txBody>
      </p:sp>
      <p:sp>
        <p:nvSpPr>
          <p:cNvPr id="20491" name="Dia számának helye 2"/>
          <p:cNvSpPr txBox="1">
            <a:spLocks noGrp="1"/>
          </p:cNvSpPr>
          <p:nvPr/>
        </p:nvSpPr>
        <p:spPr bwMode="auto">
          <a:xfrm>
            <a:off x="7667625" y="6669088"/>
            <a:ext cx="1268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57D1F3-FD34-4DE3-8AEE-546E1F8DE4C9}" type="slidenum">
              <a:rPr lang="hu-HU" sz="1000" b="1">
                <a:cs typeface="Arial" charset="0"/>
              </a:rPr>
              <a:pPr algn="r"/>
              <a:t>13</a:t>
            </a:fld>
            <a:endParaRPr lang="hu-HU" sz="1000" b="1">
              <a:cs typeface="Arial" charset="0"/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 rot="-5400000">
            <a:off x="5173663" y="-2139950"/>
            <a:ext cx="215900" cy="7178675"/>
          </a:xfrm>
          <a:prstGeom prst="rightBrace">
            <a:avLst>
              <a:gd name="adj1" fmla="val 152858"/>
              <a:gd name="adj2" fmla="val 50019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lang="hu-HU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356100" y="981075"/>
            <a:ext cx="2087563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641350" indent="-534988" defTabSz="1166813"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600" b="1">
                <a:solidFill>
                  <a:srgbClr val="4D4D4D"/>
                </a:solidFill>
                <a:cs typeface="Arial" charset="0"/>
              </a:rPr>
              <a:t>Teljes projekt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01800" y="2720235"/>
            <a:ext cx="1800225" cy="864566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>
                  <a:alpha val="50000"/>
                </a:srgbClr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defTabSz="917575" eaLnBrk="0" hangingPunct="0">
              <a:spcBef>
                <a:spcPct val="20000"/>
              </a:spcBef>
              <a:defRPr/>
            </a:pPr>
            <a:r>
              <a:rPr lang="hu-HU" sz="1400" b="1" dirty="0">
                <a:solidFill>
                  <a:srgbClr val="000066"/>
                </a:solidFill>
                <a:latin typeface="+mn-lt"/>
                <a:cs typeface="Arial" charset="0"/>
              </a:rPr>
              <a:t>Önerő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527760" y="1708998"/>
            <a:ext cx="5352381" cy="864566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>
                  <a:alpha val="50000"/>
                </a:srgb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defTabSz="917575" eaLnBrk="0" hangingPunct="0">
              <a:spcBef>
                <a:spcPct val="20000"/>
              </a:spcBef>
              <a:defRPr/>
            </a:pPr>
            <a:r>
              <a:rPr lang="hu-HU" sz="1400" b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Hitel </a:t>
            </a:r>
          </a:p>
          <a:p>
            <a:pPr algn="ctr" defTabSz="917575" eaLnBrk="0" hangingPunct="0">
              <a:spcBef>
                <a:spcPct val="20000"/>
              </a:spcBef>
              <a:defRPr/>
            </a:pPr>
            <a:r>
              <a:rPr lang="hu-HU" sz="1400" b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80% Garanciával</a:t>
            </a: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0" y="1989138"/>
            <a:ext cx="14398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cs typeface="Arial" charset="0"/>
              </a:rPr>
              <a:t>I. Fázis</a:t>
            </a:r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>
            <a:off x="0" y="2781300"/>
            <a:ext cx="1690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500">
                <a:cs typeface="Arial" charset="0"/>
              </a:rPr>
              <a:t>II. Fázis</a:t>
            </a:r>
          </a:p>
          <a:p>
            <a:pPr>
              <a:spcBef>
                <a:spcPct val="50000"/>
              </a:spcBef>
            </a:pPr>
            <a:r>
              <a:rPr lang="hu-HU" sz="1500">
                <a:cs typeface="Arial" charset="0"/>
              </a:rPr>
              <a:t>VNT folyósítás után</a:t>
            </a:r>
          </a:p>
        </p:txBody>
      </p:sp>
      <p:sp>
        <p:nvSpPr>
          <p:cNvPr id="20502" name="Rectangle 23"/>
          <p:cNvSpPr>
            <a:spLocks noChangeArrowheads="1"/>
          </p:cNvSpPr>
          <p:nvPr/>
        </p:nvSpPr>
        <p:spPr bwMode="auto">
          <a:xfrm>
            <a:off x="179388" y="3860800"/>
            <a:ext cx="86423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b="1"/>
              <a:t> </a:t>
            </a:r>
            <a:r>
              <a:rPr lang="hu-HU" b="1">
                <a:solidFill>
                  <a:srgbClr val="27BF4F"/>
                </a:solidFill>
              </a:rPr>
              <a:t>Projekt teljes értéke</a:t>
            </a:r>
            <a:r>
              <a:rPr lang="hu-HU"/>
              <a:t> (= önerő + hitel + támogatás) megegyezik az összes elszámolható költség összegével</a:t>
            </a:r>
          </a:p>
          <a:p>
            <a:pPr>
              <a:buFont typeface="Wingdings" pitchFamily="2" charset="2"/>
              <a:buChar char="ü"/>
            </a:pPr>
            <a:r>
              <a:rPr lang="hu-HU"/>
              <a:t> A végső kedvezményezet köteles az összes elszámolható költség </a:t>
            </a:r>
            <a:r>
              <a:rPr lang="hu-HU" b="1"/>
              <a:t>legalább 25%-</a:t>
            </a:r>
            <a:r>
              <a:rPr lang="hu-HU"/>
              <a:t>át </a:t>
            </a:r>
            <a:r>
              <a:rPr lang="hu-HU" b="1">
                <a:solidFill>
                  <a:srgbClr val="27BF4F"/>
                </a:solidFill>
              </a:rPr>
              <a:t>önerőként</a:t>
            </a:r>
            <a:r>
              <a:rPr lang="hu-HU"/>
              <a:t> biztosítani</a:t>
            </a:r>
          </a:p>
          <a:p>
            <a:pPr>
              <a:buFont typeface="Wingdings" pitchFamily="2" charset="2"/>
              <a:buChar char="ü"/>
            </a:pPr>
            <a:r>
              <a:rPr lang="hu-HU"/>
              <a:t> A </a:t>
            </a:r>
            <a:r>
              <a:rPr lang="hu-HU" b="1">
                <a:solidFill>
                  <a:srgbClr val="27BF4F"/>
                </a:solidFill>
              </a:rPr>
              <a:t>hitel</a:t>
            </a:r>
            <a:r>
              <a:rPr lang="hu-HU"/>
              <a:t> összege a projekt összes elszámolható költségének </a:t>
            </a:r>
            <a:r>
              <a:rPr lang="hu-HU" b="1"/>
              <a:t>maximum 75%-</a:t>
            </a:r>
            <a:r>
              <a:rPr lang="hu-HU"/>
              <a:t>a a jóváhagyás pillanatában</a:t>
            </a:r>
          </a:p>
          <a:p>
            <a:pPr>
              <a:buFont typeface="Wingdings" pitchFamily="2" charset="2"/>
              <a:buChar char="ü"/>
            </a:pPr>
            <a:r>
              <a:rPr lang="hu-HU"/>
              <a:t> A </a:t>
            </a:r>
            <a:r>
              <a:rPr lang="hu-HU" b="1">
                <a:solidFill>
                  <a:srgbClr val="27BF4F"/>
                </a:solidFill>
              </a:rPr>
              <a:t>támogatás</a:t>
            </a:r>
            <a:r>
              <a:rPr lang="hu-HU"/>
              <a:t> mértéke az elszámolható költségek </a:t>
            </a:r>
            <a:r>
              <a:rPr lang="hu-HU" b="1"/>
              <a:t>25%-</a:t>
            </a:r>
            <a:r>
              <a:rPr lang="hu-HU"/>
              <a:t>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79388" y="333375"/>
            <a:ext cx="5616575" cy="647700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</a:rPr>
              <a:t>Hitelintézeti akkreditáció</a:t>
            </a:r>
          </a:p>
        </p:txBody>
      </p:sp>
      <p:sp>
        <p:nvSpPr>
          <p:cNvPr id="22530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0" y="1341438"/>
            <a:ext cx="9144000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sz="1800" smtClean="0"/>
              <a:t>A Hitelintézeti nyilatkozat </a:t>
            </a:r>
            <a:endParaRPr lang="en-US" sz="1800" smtClean="0"/>
          </a:p>
          <a:p>
            <a:r>
              <a:rPr lang="hu-HU" sz="1800" smtClean="0"/>
              <a:t> </a:t>
            </a:r>
            <a:endParaRPr lang="en-US" sz="1800" smtClean="0"/>
          </a:p>
          <a:p>
            <a:pPr lvl="2">
              <a:buClr>
                <a:srgbClr val="008000"/>
              </a:buClr>
              <a:buFont typeface="Wingdings" pitchFamily="2" charset="2"/>
              <a:buChar char="ü"/>
            </a:pPr>
            <a:r>
              <a:rPr lang="hu-HU" sz="1800" smtClean="0"/>
              <a:t>a Hpt. 3.§ (1) bekezdés b) pont szerinti pénzügyi szolgáltatási tevékenység (’hitel és pénzkölcsön nyújtása’) végzésére érvényes engedéllyel rendelkezik vagy olyan külföldi vállalkozás [a külföldi székhelyű vállalkozások magyarországi fióktelepeiről és kereskedelmi képviseleteiről szóló 1997. évi CXXXII. törvény (a továbbiakban: Fkt.) 2. § a) pont], amely pénzügyi szolgáltatási tevékenységet vagy kiegészítő pénzügyi szolgáltatási tevékenységet végezhet Magyarországon fióktelepe útján. </a:t>
            </a:r>
            <a:endParaRPr lang="en-US" sz="1800" smtClean="0"/>
          </a:p>
          <a:p>
            <a:pPr lvl="2">
              <a:buClr>
                <a:srgbClr val="008000"/>
              </a:buClr>
              <a:buFont typeface="Wingdings" pitchFamily="2" charset="2"/>
              <a:buChar char="ü"/>
            </a:pPr>
            <a:r>
              <a:rPr lang="hu-HU" sz="1800" smtClean="0"/>
              <a:t>Elfogadja az eljárás feltételeinek biztosítását és betartását</a:t>
            </a:r>
            <a:endParaRPr lang="en-US" sz="1800" smtClean="0"/>
          </a:p>
          <a:p>
            <a:pPr lvl="2">
              <a:buClr>
                <a:srgbClr val="008000"/>
              </a:buClr>
              <a:buFont typeface="Wingdings" pitchFamily="2" charset="2"/>
              <a:buChar char="ü"/>
            </a:pPr>
            <a:r>
              <a:rPr lang="hu-HU" sz="1800" smtClean="0"/>
              <a:t>Elfogadja, hogy a hitelbírálatot követően ajánlatát 90 napig tartja</a:t>
            </a:r>
            <a:endParaRPr lang="en-US" sz="1800" smtClean="0"/>
          </a:p>
          <a:p>
            <a:pPr lvl="2">
              <a:buClr>
                <a:srgbClr val="008000"/>
              </a:buClr>
              <a:buFont typeface="Wingdings" pitchFamily="2" charset="2"/>
              <a:buChar char="ü"/>
            </a:pPr>
            <a:r>
              <a:rPr lang="hu-HU" sz="1800" smtClean="0"/>
              <a:t>Rendelkezésre bocsátja egy dedikált személy és annak helyettesének elérhetőségeit. </a:t>
            </a:r>
            <a:endParaRPr lang="en-US" sz="1800" smtClean="0"/>
          </a:p>
          <a:p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79388" y="333375"/>
            <a:ext cx="6264275" cy="647700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</a:rPr>
              <a:t>Kombinált Hitel Garanciával eljárásrend</a:t>
            </a:r>
          </a:p>
        </p:txBody>
      </p:sp>
      <p:sp>
        <p:nvSpPr>
          <p:cNvPr id="53252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52400" y="1447800"/>
          <a:ext cx="8910638" cy="5410200"/>
        </p:xfrm>
        <a:graphic>
          <a:graphicData uri="http://schemas.openxmlformats.org/presentationml/2006/ole">
            <p:oleObj spid="_x0000_s53250" name="Document" r:id="rId3" imgW="6044978" imgH="3670165" progId="Word.Document.12">
              <p:link updateAutomatic="1"/>
            </p:oleObj>
          </a:graphicData>
        </a:graphic>
      </p:graphicFrame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28600" y="1828800"/>
            <a:ext cx="533400" cy="4495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 rot="5400000">
            <a:off x="4000500" y="-1181100"/>
            <a:ext cx="1676400" cy="8001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 rot="5400000">
            <a:off x="4495800" y="228600"/>
            <a:ext cx="838200" cy="8001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 rot="5400000">
            <a:off x="4305300" y="1257300"/>
            <a:ext cx="1219200" cy="8001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 rot="5400000">
            <a:off x="4473575" y="2286000"/>
            <a:ext cx="838200" cy="8001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Hitelkondíciók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412875"/>
            <a:ext cx="8518525" cy="489585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sz="1600" smtClean="0">
                <a:latin typeface="Verdana" pitchFamily="34" charset="0"/>
              </a:rPr>
              <a:t>Azon feltételek esetében, amelyekre a </a:t>
            </a:r>
            <a:r>
              <a:rPr lang="hu-HU" sz="1600" smtClean="0">
                <a:latin typeface="Arial" charset="0"/>
              </a:rPr>
              <a:t>KHG eljárásrend</a:t>
            </a:r>
            <a:r>
              <a:rPr lang="hu-HU" sz="1600" smtClean="0">
                <a:latin typeface="Verdana" pitchFamily="34" charset="0"/>
              </a:rPr>
              <a:t> nem tér ki, a Hitelintézet saját hatáskörben határozhat meg feltételeket. </a:t>
            </a:r>
            <a:endParaRPr lang="hu-HU" sz="1600" smtClean="0">
              <a:latin typeface="Arial" charset="0"/>
            </a:endParaRP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hu-HU" sz="1600" smtClean="0">
              <a:latin typeface="Arial" charset="0"/>
            </a:endParaRP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hu-HU" sz="1600" smtClean="0">
              <a:latin typeface="Verdana" pitchFamily="34" charset="0"/>
            </a:endParaRP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Egy ablakos eljárás,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Dedikált személyek kijelölése,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Hitelintézet jóváhagyást követően ajánlatát 90 napig tartja,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Viszontgarancia programmal összhangban</a:t>
            </a:r>
            <a:r>
              <a:rPr lang="hu-HU" sz="1600" smtClean="0">
                <a:latin typeface="Arial" charset="0"/>
              </a:rPr>
              <a:t> </a:t>
            </a:r>
            <a:r>
              <a:rPr lang="hu-HU" sz="1800" smtClean="0">
                <a:latin typeface="Verdana" pitchFamily="34" charset="0"/>
              </a:rPr>
              <a:t>HUF, EUR, USD, CHF hitelek adhatóak</a:t>
            </a:r>
            <a:r>
              <a:rPr lang="hu-HU" sz="1800" smtClean="0">
                <a:latin typeface="Arial" charset="0"/>
              </a:rPr>
              <a:t> &amp; m</a:t>
            </a:r>
            <a:r>
              <a:rPr lang="hu-HU" sz="1800" smtClean="0">
                <a:latin typeface="Verdana" pitchFamily="34" charset="0"/>
              </a:rPr>
              <a:t>aximális futamidő 15 év,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Maximum 500 millió forintnyi beruházás 80% garancia mellett,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Maximum 250 bps kamatmarzs forint hitel esetében, 350 bps devizahitel esetében, az irányadó bankközi kamatszint felett,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Felszámítható költségek és díjak tekintetében a bankok normál díjszabása szerint alkalmazható, kivétel a támogatási összegre vonatkozó előtörlesztési díj, 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A végső Kedvezményezett a Projekt megvalósítását a projekt megkezdésétől számított 24 hónapon belül köteles befejezni,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Támogatás engedményezés útján a bankhoz kerül átutalásra,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600" smtClean="0">
                <a:latin typeface="Verdana" pitchFamily="34" charset="0"/>
              </a:rPr>
              <a:t>A fenntartási időszak alatt bankgarancia a támogatási összeg 50%-ra (50 millió Forintos támogatási összeg felett).</a:t>
            </a:r>
          </a:p>
          <a:p>
            <a:pPr marL="641350" indent="-534988" defTabSz="1166813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hu-HU" sz="16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2781300"/>
            <a:ext cx="8642350" cy="9683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Köszönöm a figyelmet!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20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-396875" y="476250"/>
            <a:ext cx="76327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Garancia jóváhagyási folyamata</a:t>
            </a:r>
          </a:p>
        </p:txBody>
      </p:sp>
      <p:sp>
        <p:nvSpPr>
          <p:cNvPr id="56323" name="Text Placeholder 2"/>
          <p:cNvSpPr>
            <a:spLocks/>
          </p:cNvSpPr>
          <p:nvPr/>
        </p:nvSpPr>
        <p:spPr bwMode="auto">
          <a:xfrm>
            <a:off x="900113" y="5876925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Bartucz Magdolna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Garantiqa Zrt.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157788"/>
            <a:ext cx="1495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50768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ím 1"/>
          <p:cNvSpPr>
            <a:spLocks/>
          </p:cNvSpPr>
          <p:nvPr/>
        </p:nvSpPr>
        <p:spPr bwMode="auto">
          <a:xfrm>
            <a:off x="0" y="404813"/>
            <a:ext cx="6804025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400" b="1">
                <a:solidFill>
                  <a:srgbClr val="27BF4F"/>
                </a:solidFill>
              </a:rPr>
              <a:t>Program</a:t>
            </a: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11188" y="1341438"/>
            <a:ext cx="7921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Általános Tájékoztatás: Új Széchenyi Terv 	Siba Ignác, NFÜ, GOP IH		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Arial" charset="0"/>
                <a:cs typeface="Arial" charset="0"/>
              </a:rPr>
              <a:t>és</a:t>
            </a: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 Gazdaságfejlesztési program 		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sz="1700" b="1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Kombinált Hitel Garanciával eljárásren</a:t>
            </a:r>
            <a:r>
              <a:rPr lang="hu-HU" sz="1700" b="1">
                <a:solidFill>
                  <a:srgbClr val="4D4D4D"/>
                </a:solidFill>
                <a:latin typeface="Arial" charset="0"/>
                <a:cs typeface="Arial" charset="0"/>
              </a:rPr>
              <a:t>d</a:t>
            </a: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:	Dr. Hegyi Fatime Barbara, NFÜ, GOP IH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A program célja, általános ismertetés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sz="1700" b="1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Garancia jóváhagyása			Bartucz Magdolna, Garantiqa Zrt.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sz="1700" b="1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Pályázati tájékoztató és jóváhagyási folyamat	Gerecs Rómeó, MAG Zrt. 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sz="1700" b="1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Támogatás folyósítása, monitoring,	</a:t>
            </a:r>
            <a:r>
              <a:rPr lang="hu-HU" sz="1700" b="1">
                <a:solidFill>
                  <a:srgbClr val="4D4D4D"/>
                </a:solidFill>
                <a:latin typeface="Arial" charset="0"/>
                <a:cs typeface="Arial" charset="0"/>
              </a:rPr>
              <a:t>	</a:t>
            </a: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Rachné Skobrák Dóra, MAG Zrt.  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helyszíni ellenőrzés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sz="1700" b="1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Kommunikációs kötelezettségek		Hungler Diána, NFÜ, Kommunikációs főosztály</a:t>
            </a:r>
            <a:endParaRPr lang="hu-HU" sz="1700" b="1">
              <a:solidFill>
                <a:srgbClr val="4D4D4D"/>
              </a:solidFill>
              <a:latin typeface="Arial" charset="0"/>
              <a:cs typeface="Arial" charset="0"/>
            </a:endParaRP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sz="1700" b="1">
              <a:solidFill>
                <a:srgbClr val="4D4D4D"/>
              </a:solidFill>
              <a:latin typeface="Arial" charset="0"/>
              <a:cs typeface="Arial" charset="0"/>
            </a:endParaRP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Kérdések</a:t>
            </a:r>
            <a:r>
              <a:rPr lang="hu-HU" sz="1700" b="1">
                <a:latin typeface="Arial" charset="0"/>
                <a:cs typeface="Arial" charset="0"/>
              </a:rPr>
              <a:t>	</a:t>
            </a:r>
            <a:r>
              <a:rPr lang="hu-HU" sz="1700" b="1">
                <a:solidFill>
                  <a:srgbClr val="4D4D4D"/>
                </a:solidFill>
                <a:latin typeface="Arial" charset="0"/>
                <a:cs typeface="Arial" charset="0"/>
              </a:rPr>
              <a:t>			</a:t>
            </a:r>
            <a:r>
              <a:rPr lang="hu-HU" sz="1700" b="1">
                <a:solidFill>
                  <a:srgbClr val="4D4D4D"/>
                </a:solidFill>
                <a:latin typeface="Calibri" pitchFamily="34" charset="0"/>
                <a:cs typeface="Arial" charset="0"/>
              </a:rPr>
              <a:t>						</a:t>
            </a:r>
          </a:p>
          <a:p>
            <a:pPr marL="0" lvl="1" indent="-35083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sz="1700" b="1">
              <a:solidFill>
                <a:srgbClr val="4D4D4D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5413"/>
            <a:ext cx="54006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52738"/>
            <a:ext cx="74882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32325"/>
            <a:ext cx="58896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60483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084763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1773238"/>
            <a:ext cx="575945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1530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0419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6210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052513"/>
            <a:ext cx="882015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1438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0213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63722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53657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4884737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-468313" y="44450"/>
            <a:ext cx="7632701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Általános tájékoztatás:</a:t>
            </a:r>
            <a:r>
              <a:rPr lang="hu-HU" sz="2400" b="1" smtClean="0">
                <a:solidFill>
                  <a:srgbClr val="27BF4F"/>
                </a:solidFill>
                <a:latin typeface="Verdana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hu-HU" sz="2400" b="1" smtClean="0">
              <a:solidFill>
                <a:srgbClr val="27BF4F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Az Új Széchenyi Terv és a Gazdaságfejlesztési Operatív program</a:t>
            </a:r>
          </a:p>
        </p:txBody>
      </p:sp>
      <p:sp>
        <p:nvSpPr>
          <p:cNvPr id="8195" name="Text Placeholder 2"/>
          <p:cNvSpPr>
            <a:spLocks/>
          </p:cNvSpPr>
          <p:nvPr/>
        </p:nvSpPr>
        <p:spPr bwMode="auto">
          <a:xfrm>
            <a:off x="900113" y="5876925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Siba Ignác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Nemzeti Fejlesztési Ügynökség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Gazdaságfejlesztési Operatív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b="1678"/>
          <a:stretch>
            <a:fillRect/>
          </a:stretch>
        </p:blipFill>
        <p:spPr bwMode="auto">
          <a:xfrm>
            <a:off x="250825" y="0"/>
            <a:ext cx="54356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157788"/>
            <a:ext cx="162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Szövegdoboz 1"/>
          <p:cNvSpPr txBox="1">
            <a:spLocks noChangeArrowheads="1"/>
          </p:cNvSpPr>
          <p:nvPr/>
        </p:nvSpPr>
        <p:spPr bwMode="auto">
          <a:xfrm>
            <a:off x="395288" y="1844675"/>
            <a:ext cx="799306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>
              <a:solidFill>
                <a:srgbClr val="27BF4F"/>
              </a:solidFill>
              <a:cs typeface="Arial" charset="0"/>
            </a:endParaRPr>
          </a:p>
          <a:p>
            <a:pPr algn="ctr"/>
            <a:endParaRPr lang="hu-HU">
              <a:solidFill>
                <a:srgbClr val="27BF4F"/>
              </a:solidFill>
              <a:cs typeface="Arial" charset="0"/>
            </a:endParaRPr>
          </a:p>
          <a:p>
            <a:pPr algn="ctr"/>
            <a:r>
              <a:rPr lang="hu-HU">
                <a:solidFill>
                  <a:srgbClr val="27BF4F"/>
                </a:solidFill>
                <a:cs typeface="Arial" charset="0"/>
              </a:rPr>
              <a:t>Köszönöm a figyelmet!</a:t>
            </a:r>
          </a:p>
          <a:p>
            <a:endParaRPr lang="hu-HU">
              <a:solidFill>
                <a:srgbClr val="27BF4F"/>
              </a:solidFill>
              <a:cs typeface="Arial" charset="0"/>
            </a:endParaRPr>
          </a:p>
          <a:p>
            <a:pPr algn="ctr"/>
            <a:endParaRPr lang="hu-HU">
              <a:cs typeface="Arial" charset="0"/>
            </a:endParaRPr>
          </a:p>
          <a:p>
            <a:pPr algn="ctr"/>
            <a:r>
              <a:rPr lang="hu-HU" b="1">
                <a:cs typeface="Arial" charset="0"/>
              </a:rPr>
              <a:t>Garantiqa Hitelgarancia Zrt.</a:t>
            </a:r>
          </a:p>
          <a:p>
            <a:pPr algn="ctr"/>
            <a:r>
              <a:rPr lang="hu-HU">
                <a:cs typeface="Arial" charset="0"/>
              </a:rPr>
              <a:t>1082 Budapest, Kisfaludy utca 32.</a:t>
            </a:r>
          </a:p>
          <a:p>
            <a:pPr algn="ctr"/>
            <a:r>
              <a:rPr lang="hu-HU">
                <a:cs typeface="Arial" charset="0"/>
              </a:rPr>
              <a:t>Telefon: 06-1-485-8300</a:t>
            </a:r>
          </a:p>
          <a:p>
            <a:pPr algn="ctr"/>
            <a:r>
              <a:rPr lang="hu-HU">
                <a:cs typeface="Arial" charset="0"/>
              </a:rPr>
              <a:t>Fax: 	06-1-485-8320</a:t>
            </a:r>
          </a:p>
          <a:p>
            <a:pPr algn="ctr"/>
            <a:r>
              <a:rPr lang="hu-HU" i="1" u="sng">
                <a:cs typeface="Arial" charset="0"/>
                <a:hlinkClick r:id="rId3"/>
              </a:rPr>
              <a:t>www.garantiqa.hu</a:t>
            </a:r>
            <a:endParaRPr lang="hu-HU" i="1" u="sng">
              <a:cs typeface="Arial" charset="0"/>
            </a:endParaRPr>
          </a:p>
          <a:p>
            <a:pPr algn="ctr"/>
            <a:r>
              <a:rPr lang="hu-HU" i="1" u="sng">
                <a:cs typeface="Arial" charset="0"/>
              </a:rPr>
              <a:t>info@garantiqa.hu</a:t>
            </a:r>
            <a:endParaRPr lang="hu-HU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-468313" y="260350"/>
            <a:ext cx="7632701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Pályázati tájékoztató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és pályázati jóváhagyási folyamat</a:t>
            </a:r>
          </a:p>
        </p:txBody>
      </p:sp>
      <p:sp>
        <p:nvSpPr>
          <p:cNvPr id="70659" name="Text Placeholder 2"/>
          <p:cNvSpPr>
            <a:spLocks/>
          </p:cNvSpPr>
          <p:nvPr/>
        </p:nvSpPr>
        <p:spPr bwMode="auto">
          <a:xfrm>
            <a:off x="900113" y="5876925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Gerecs Rómeó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MAG Zrt.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179388" y="1565275"/>
            <a:ext cx="8470900" cy="41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361950" indent="-361950" algn="just" defTabSz="914400">
              <a:tabLst>
                <a:tab pos="361950" algn="l"/>
              </a:tabLst>
            </a:pPr>
            <a:r>
              <a:rPr lang="hu-HU" sz="2000" dirty="0" smtClean="0"/>
              <a:t>Jelen pályázati kiírás célja kis- és középvállalkozások különféle </a:t>
            </a:r>
            <a:r>
              <a:rPr lang="hu-HU" sz="2000" b="1" dirty="0" smtClean="0"/>
              <a:t>bels</a:t>
            </a:r>
            <a:r>
              <a:rPr lang="hu-HU" b="1" dirty="0" smtClean="0"/>
              <a:t>ő</a:t>
            </a:r>
            <a:r>
              <a:rPr lang="hu-HU" sz="2000" b="1" dirty="0" smtClean="0"/>
              <a:t> fejlesztéseinek</a:t>
            </a:r>
            <a:r>
              <a:rPr lang="hu-HU" sz="2000" dirty="0" smtClean="0"/>
              <a:t> (pl. eszközvásárlás, ingatlan-beruházás, marketing) </a:t>
            </a:r>
            <a:r>
              <a:rPr lang="hu-HU" sz="2000" b="1" dirty="0" smtClean="0"/>
              <a:t>támogatása</a:t>
            </a:r>
            <a:r>
              <a:rPr lang="hu-HU" sz="2000" dirty="0" smtClean="0"/>
              <a:t> egy pályázati projekt keretében annak érdekében, hogy ezen beruházások révén fejl</a:t>
            </a:r>
            <a:r>
              <a:rPr lang="hu-HU" dirty="0" smtClean="0"/>
              <a:t>ő</a:t>
            </a:r>
            <a:r>
              <a:rPr lang="hu-HU" sz="2000" dirty="0" smtClean="0"/>
              <a:t>dhessenek a vállalkozások, új munkavállalókat foglalkoztathassanak, és új piacokat szerezhessenek. </a:t>
            </a:r>
          </a:p>
          <a:p>
            <a:pPr marL="361950" indent="-361950" algn="just" defTabSz="914400">
              <a:tabLst>
                <a:tab pos="361950" algn="l"/>
              </a:tabLst>
            </a:pPr>
            <a:endParaRPr lang="hu-HU" sz="2000" dirty="0" smtClean="0"/>
          </a:p>
          <a:p>
            <a:pPr marL="361950" indent="-361950" algn="just" defTabSz="914400">
              <a:tabLst>
                <a:tab pos="361950" algn="l"/>
              </a:tabLst>
            </a:pPr>
            <a:r>
              <a:rPr lang="hu-HU" sz="2000" dirty="0" smtClean="0"/>
              <a:t>Jelen pályázati kiírás keretében a Pályázati Felhívás D.3. pontja és a H. pont V. számú melléklete alapján </a:t>
            </a:r>
            <a:r>
              <a:rPr lang="hu-HU" sz="2000" b="1" dirty="0" smtClean="0"/>
              <a:t>Kombinált Hitel Garanciával eljárás keretében a vissza nem térítendő támogatása mellé viszontgarantált hitel felvétele szükséges</a:t>
            </a:r>
            <a:r>
              <a:rPr lang="hu-HU" sz="2000" dirty="0" smtClean="0"/>
              <a:t>. </a:t>
            </a:r>
          </a:p>
          <a:p>
            <a:pPr marL="434975" indent="-434975" algn="just" defTabSz="1096963">
              <a:tabLst>
                <a:tab pos="434975" algn="l"/>
              </a:tabLst>
            </a:pPr>
            <a:endParaRPr lang="hu-HU" sz="2000" dirty="0">
              <a:cs typeface="Arial" charset="0"/>
            </a:endParaRP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287338"/>
            <a:ext cx="7596188" cy="47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</a:rPr>
              <a:t>GOP-2011-2.1.1/KHG és KMOP-2011-1.2.1/KHG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Pályázati konstrukciók célja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386569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600" dirty="0" smtClean="0">
                <a:latin typeface="Verdana" pitchFamily="34" charset="0"/>
                <a:cs typeface="Arial" charset="0"/>
              </a:rPr>
              <a:t>Kettős könyvvitelt vezető jogi személyiségű gazdasági társaságok,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None/>
              <a:tabLst>
                <a:tab pos="320675" algn="l"/>
              </a:tabLst>
            </a:pPr>
            <a:endParaRPr lang="hu-HU" sz="16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600" dirty="0" smtClean="0">
                <a:latin typeface="Verdana" pitchFamily="34" charset="0"/>
                <a:cs typeface="Arial" charset="0"/>
              </a:rPr>
              <a:t>Kettős könyvvitelt vezető jogi személyiség nélküli gazdasági társaságok,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6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600" dirty="0" smtClean="0">
                <a:latin typeface="Verdana" pitchFamily="34" charset="0"/>
                <a:cs typeface="Arial" charset="0"/>
              </a:rPr>
              <a:t>SZJA hatálya alá tartozó egyéni vállalkozások,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6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600" dirty="0" smtClean="0">
                <a:latin typeface="Verdana" pitchFamily="34" charset="0"/>
                <a:cs typeface="Arial" charset="0"/>
              </a:rPr>
              <a:t>Szövetkezetek,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6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600" dirty="0" smtClean="0">
                <a:latin typeface="Verdana" pitchFamily="34" charset="0"/>
                <a:cs typeface="Arial" charset="0"/>
              </a:rPr>
              <a:t>Éves átlagos statisztikai állományi létszáma a pályázat benyújtását   megelőző   legutolsó, lezárt, teljes üzleti évben minimum 1 fő volt.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endParaRPr lang="hu-HU" sz="16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600" dirty="0" smtClean="0">
                <a:latin typeface="Verdana" pitchFamily="34" charset="0"/>
                <a:cs typeface="Arial" charset="0"/>
              </a:rPr>
              <a:t>A pályázati kiírásra a KHG eljárás keretében kizárólag olyan vállalkozások pályázhatnak, amelyek a 800/2008/EK rendelet 1. sz. melléklete alapján mikro- kis-és középvállalkozásnak minősülnek.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0" y="620713"/>
            <a:ext cx="30194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Pályázók köre 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323850" y="1341438"/>
            <a:ext cx="8470900" cy="472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85725" indent="-85725">
              <a:tabLst>
                <a:tab pos="266700" algn="l"/>
              </a:tabLst>
            </a:pPr>
            <a:r>
              <a:rPr lang="hu-HU" dirty="0" smtClean="0"/>
              <a:t>a) </a:t>
            </a:r>
            <a:r>
              <a:rPr lang="hu-HU" sz="2000" dirty="0" smtClean="0"/>
              <a:t>Regionális beruházási támogatásként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</a:t>
            </a:r>
            <a:r>
              <a:rPr lang="hu-HU" sz="2000" dirty="0" err="1" smtClean="0"/>
              <a:t>aa</a:t>
            </a:r>
            <a:r>
              <a:rPr lang="hu-HU" sz="2000" dirty="0" smtClean="0"/>
              <a:t>) 	Új, egyenként minimum nettó 200.000 Ft értékű tárgyi 			eszköz beszerzése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ab) 	Infrastrukturális és ingatlan beruházás (maximum a projekt 		összes elszámolható költségének 50 %-áig)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</a:t>
            </a:r>
            <a:r>
              <a:rPr lang="hu-HU" sz="2000" dirty="0" err="1" smtClean="0"/>
              <a:t>ac</a:t>
            </a:r>
            <a:r>
              <a:rPr lang="hu-HU" sz="2000" dirty="0" smtClean="0"/>
              <a:t>) 	Információs technológiafejlesztéshez kapcsolódó, egyenként 		minimum nettó 30.000 Ft értékű hardver beszerzése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ad) 	Információs technológia fejlesztéshez kapcsolódó szoftverek 		beszerzésének költségei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</a:t>
            </a:r>
            <a:r>
              <a:rPr lang="hu-HU" sz="2000" dirty="0" err="1" smtClean="0"/>
              <a:t>ae</a:t>
            </a:r>
            <a:r>
              <a:rPr lang="hu-HU" sz="2000" dirty="0" smtClean="0"/>
              <a:t>) 	eszközbeszerzéshez kapcsolódó gyártási licenc, gyártási 			know-how beszerzésének költsége (maximum a projekt összes 		elszámolható költségének 10 %-áig)</a:t>
            </a:r>
          </a:p>
          <a:p>
            <a:pPr marL="342900" indent="-342900" defTabSz="1096963">
              <a:tabLst>
                <a:tab pos="320675" algn="l"/>
              </a:tabLst>
            </a:pPr>
            <a:endParaRPr lang="hu-HU" sz="2000" dirty="0">
              <a:cs typeface="Arial" charset="0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476250"/>
            <a:ext cx="47085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Támogatható tevékenységek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61963"/>
            <a:ext cx="4754563" cy="5191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Támogatható tevékenységek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3040851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b) Csekély összegű (de </a:t>
            </a:r>
            <a:r>
              <a:rPr lang="hu-HU" sz="2400" dirty="0" err="1" smtClean="0"/>
              <a:t>minimis</a:t>
            </a:r>
            <a:r>
              <a:rPr lang="hu-HU" sz="2400" dirty="0" smtClean="0"/>
              <a:t>) támogatásként (célterületenként maximum a projekt összes elszámolható költségének 5%-áig)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ba</a:t>
            </a:r>
            <a:r>
              <a:rPr lang="hu-HU" sz="2400" dirty="0" smtClean="0"/>
              <a:t>) Piacra jutás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bb</a:t>
            </a:r>
            <a:r>
              <a:rPr lang="hu-HU" sz="2400" dirty="0" smtClean="0"/>
              <a:t>) Vállalati HR fejlesztés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bc</a:t>
            </a:r>
            <a:r>
              <a:rPr lang="hu-HU" sz="2400" dirty="0" smtClean="0"/>
              <a:t>) Tanácsadás igénybevétele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bd</a:t>
            </a:r>
            <a:r>
              <a:rPr lang="hu-HU" sz="2400" dirty="0" smtClean="0"/>
              <a:t>) Minőség-, környezet- és egyéb irányítási, vezetési, hitelesítési rendszerek, szabványok bevezetése</a:t>
            </a:r>
          </a:p>
          <a:p>
            <a:pPr marL="103188" indent="-103188" algn="just" defTabSz="1096963" eaLnBrk="1" hangingPunct="1">
              <a:spcBef>
                <a:spcPct val="0"/>
              </a:spcBef>
              <a:buFontTx/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250825" y="1354138"/>
            <a:ext cx="8556625" cy="441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r>
              <a:rPr lang="hu-HU" sz="2000" b="1" dirty="0" smtClean="0"/>
              <a:t>Rendelkezésre álló forrás: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GOP-2011-2.1.1/KHG esetében: 4 milliárd Ft (2011-13. évre)</a:t>
            </a:r>
          </a:p>
          <a:p>
            <a:r>
              <a:rPr lang="hu-HU" sz="2000" dirty="0" smtClean="0"/>
              <a:t>KMOP-2011-1.2.1/KHG esetében:  1 milliárd Ft (2011-13. évre)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Igényelhető támogatás összege: </a:t>
            </a:r>
          </a:p>
          <a:p>
            <a:r>
              <a:rPr lang="hu-HU" sz="2000" dirty="0" smtClean="0"/>
              <a:t>minimum 15 millió, maximum 150 millió Ft</a:t>
            </a:r>
          </a:p>
          <a:p>
            <a:endParaRPr lang="hu-HU" sz="2000" dirty="0" smtClean="0"/>
          </a:p>
          <a:p>
            <a:r>
              <a:rPr lang="hu-HU" sz="2000" b="1" dirty="0" smtClean="0"/>
              <a:t>Támogatás mértéke:</a:t>
            </a:r>
          </a:p>
          <a:p>
            <a:r>
              <a:rPr lang="hu-HU" sz="2000" dirty="0" smtClean="0"/>
              <a:t>Az elnyerhető támogatás az összes elszámolható költség </a:t>
            </a:r>
            <a:r>
              <a:rPr lang="hu-HU" sz="2000" b="1" dirty="0" smtClean="0"/>
              <a:t>rögzítetten 25 %-</a:t>
            </a:r>
            <a:r>
              <a:rPr lang="hu-HU" sz="2000" dirty="0" smtClean="0"/>
              <a:t>a. </a:t>
            </a:r>
          </a:p>
          <a:p>
            <a:endParaRPr lang="hu-HU" sz="2000" dirty="0" smtClean="0"/>
          </a:p>
          <a:p>
            <a:r>
              <a:rPr lang="hu-HU" sz="2000" b="1" dirty="0" smtClean="0"/>
              <a:t>Pályázatok beadása: </a:t>
            </a:r>
            <a:r>
              <a:rPr lang="hu-HU" sz="2000" dirty="0" smtClean="0"/>
              <a:t>2011. október 17.-2012. december 31. (folyamatos elbírálás)</a:t>
            </a:r>
          </a:p>
          <a:p>
            <a:pPr defTabSz="1096963">
              <a:buClr>
                <a:srgbClr val="27BF4F"/>
              </a:buClr>
            </a:pPr>
            <a:endParaRPr lang="hu-HU" sz="2000" dirty="0">
              <a:cs typeface="Arial" charset="0"/>
            </a:endParaRP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461963"/>
            <a:ext cx="47545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</a:rPr>
              <a:t>Támogatás feltételei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250825" y="1452563"/>
            <a:ext cx="8642350" cy="371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447675" indent="-447675">
              <a:buFontTx/>
              <a:buAutoNum type="arabicParenR"/>
              <a:tabLst>
                <a:tab pos="361950" algn="l"/>
              </a:tabLst>
            </a:pPr>
            <a:r>
              <a:rPr lang="hu-HU" b="1" dirty="0" smtClean="0"/>
              <a:t>Létszámtartás</a:t>
            </a:r>
          </a:p>
          <a:p>
            <a:pPr marL="447675" indent="-447675">
              <a:tabLst>
                <a:tab pos="361950" algn="l"/>
              </a:tabLst>
            </a:pPr>
            <a:r>
              <a:rPr lang="hu-HU" b="1" dirty="0" smtClean="0"/>
              <a:t>		</a:t>
            </a:r>
            <a:r>
              <a:rPr lang="hu-HU" dirty="0" smtClean="0"/>
              <a:t>2 üzleti évben az éves átlagos statisztikai létszámának átlagos értéke </a:t>
            </a:r>
            <a:r>
              <a:rPr lang="hu-HU" b="1" dirty="0" smtClean="0"/>
              <a:t>nem csökkenhet </a:t>
            </a:r>
          </a:p>
          <a:p>
            <a:pPr marL="447675" indent="-447675">
              <a:tabLst>
                <a:tab pos="361950" algn="l"/>
              </a:tabLst>
            </a:pPr>
            <a:r>
              <a:rPr lang="hu-HU" dirty="0" smtClean="0"/>
              <a:t>és </a:t>
            </a:r>
          </a:p>
          <a:p>
            <a:pPr marL="447675" indent="-447675">
              <a:tabLst>
                <a:tab pos="361950" algn="l"/>
              </a:tabLst>
            </a:pPr>
            <a:r>
              <a:rPr lang="hu-HU" b="1" dirty="0" smtClean="0"/>
              <a:t>Személyi jellegű ráfordítás</a:t>
            </a:r>
          </a:p>
          <a:p>
            <a:pPr marL="447675" indent="-447675">
              <a:buFontTx/>
              <a:buAutoNum type="alphaLcParenR"/>
              <a:tabLst>
                <a:tab pos="361950" algn="l"/>
              </a:tabLst>
            </a:pPr>
            <a:r>
              <a:rPr lang="hu-HU" dirty="0" smtClean="0"/>
              <a:t>2 üzleti év átlagos éves személyi jelleg</a:t>
            </a:r>
            <a:r>
              <a:rPr lang="hu-HU" sz="1600" dirty="0" smtClean="0"/>
              <a:t>ű</a:t>
            </a:r>
            <a:r>
              <a:rPr lang="hu-HU" dirty="0" smtClean="0"/>
              <a:t> ráfordításainak </a:t>
            </a:r>
            <a:r>
              <a:rPr lang="hu-HU" b="1" dirty="0" smtClean="0"/>
              <a:t>növekednie kell a támogatási összeg 5 %-ával</a:t>
            </a:r>
            <a:r>
              <a:rPr lang="hu-HU" dirty="0" smtClean="0"/>
              <a:t> a bázisévhez (beadást megel</a:t>
            </a:r>
            <a:r>
              <a:rPr lang="hu-HU" sz="1600" dirty="0" smtClean="0"/>
              <a:t>ő</a:t>
            </a:r>
            <a:r>
              <a:rPr lang="hu-HU" dirty="0" smtClean="0"/>
              <a:t>z</a:t>
            </a:r>
            <a:r>
              <a:rPr lang="hu-HU" sz="1600" dirty="0" smtClean="0"/>
              <a:t>ő</a:t>
            </a:r>
            <a:r>
              <a:rPr lang="hu-HU" dirty="0" smtClean="0"/>
              <a:t> üzleti év) képest.</a:t>
            </a:r>
          </a:p>
          <a:p>
            <a:pPr marL="447675" indent="-447675">
              <a:tabLst>
                <a:tab pos="361950" algn="l"/>
              </a:tabLst>
            </a:pPr>
            <a:r>
              <a:rPr lang="hu-HU" dirty="0" smtClean="0"/>
              <a:t>vagy </a:t>
            </a:r>
          </a:p>
          <a:p>
            <a:pPr marL="447675" indent="-447675">
              <a:buFontTx/>
              <a:buAutoNum type="alphaLcParenR" startAt="2"/>
              <a:tabLst>
                <a:tab pos="361950" algn="l"/>
              </a:tabLst>
            </a:pPr>
            <a:r>
              <a:rPr lang="hu-HU" dirty="0" smtClean="0"/>
              <a:t>2 üzleti év átlagos éves személyi jelleg</a:t>
            </a:r>
            <a:r>
              <a:rPr lang="hu-HU" sz="1600" dirty="0" smtClean="0"/>
              <a:t>ű</a:t>
            </a:r>
            <a:r>
              <a:rPr lang="hu-HU" dirty="0" smtClean="0"/>
              <a:t> ráfordításainak </a:t>
            </a:r>
            <a:r>
              <a:rPr lang="hu-HU" b="1" dirty="0" smtClean="0"/>
              <a:t>növekednie kell 5 %-kal</a:t>
            </a:r>
            <a:r>
              <a:rPr lang="hu-HU" dirty="0" smtClean="0"/>
              <a:t> a bázisévhez (beadást megel</a:t>
            </a:r>
            <a:r>
              <a:rPr lang="hu-HU" sz="1600" dirty="0" smtClean="0"/>
              <a:t>ő</a:t>
            </a:r>
            <a:r>
              <a:rPr lang="hu-HU" dirty="0" smtClean="0"/>
              <a:t>z</a:t>
            </a:r>
            <a:r>
              <a:rPr lang="hu-HU" sz="1600" dirty="0" smtClean="0"/>
              <a:t>ő</a:t>
            </a:r>
            <a:r>
              <a:rPr lang="hu-HU" dirty="0" smtClean="0"/>
              <a:t> üzleti év) képest.</a:t>
            </a:r>
          </a:p>
          <a:p>
            <a:pPr marL="536575" indent="-536575" defTabSz="1096963">
              <a:tabLst>
                <a:tab pos="434975" algn="l"/>
              </a:tabLst>
            </a:pPr>
            <a:endParaRPr lang="hu-HU" dirty="0">
              <a:cs typeface="Arial" charset="0"/>
            </a:endParaRPr>
          </a:p>
        </p:txBody>
      </p:sp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0" y="333375"/>
            <a:ext cx="3975100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Kötelező vállalások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4813"/>
            <a:ext cx="5497513" cy="5635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Egyéb korlátozások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386569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Legalább 2 lezárt teljes (365 nap) üzleti év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Projekt elszámolható összköltsége meghaladja a pályázat benyújtását megelőző jóváhagyott legutolsó lezárt, teljes üzleti év éves beszámoló szerinti árbevétel összegét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Iparági korlátozás (mezőgazdaság és ANNEX I. lista)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Nem elszámolható költségek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Területi korlátozás (GOP; KMOP)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ím 1"/>
          <p:cNvSpPr>
            <a:spLocks/>
          </p:cNvSpPr>
          <p:nvPr/>
        </p:nvSpPr>
        <p:spPr bwMode="auto">
          <a:xfrm>
            <a:off x="107950" y="333375"/>
            <a:ext cx="6192838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</a:rPr>
              <a:t>Új Széchenyi Terv</a:t>
            </a:r>
          </a:p>
        </p:txBody>
      </p:sp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1412875"/>
            <a:ext cx="88201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44608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AutoNum type="arabicPeriod"/>
            </a:pPr>
            <a:r>
              <a:rPr lang="hu-HU" b="1">
                <a:solidFill>
                  <a:srgbClr val="27BF4F"/>
                </a:solidFill>
                <a:cs typeface="Arial" charset="0"/>
              </a:rPr>
              <a:t>Foglalkoztatás:</a:t>
            </a:r>
          </a:p>
          <a:p>
            <a:pPr marL="1247775" lvl="1" indent="-350838" defTabSz="971550">
              <a:lnSpc>
                <a:spcPct val="110000"/>
              </a:lnSpc>
              <a:buClr>
                <a:srgbClr val="33CC33"/>
              </a:buClr>
              <a:buSzPct val="120000"/>
              <a:buFont typeface="Calibri" pitchFamily="34" charset="0"/>
              <a:buChar char="→"/>
            </a:pPr>
            <a:r>
              <a:rPr lang="hu-HU">
                <a:solidFill>
                  <a:srgbClr val="4D4D4D"/>
                </a:solidFill>
                <a:cs typeface="Arial" charset="0"/>
              </a:rPr>
              <a:t>Minden GOP-os pályázatban alapelem</a:t>
            </a:r>
          </a:p>
          <a:p>
            <a:pPr marL="534988" indent="-44608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AutoNum type="arabicPeriod"/>
            </a:pPr>
            <a:r>
              <a:rPr lang="hu-HU" b="1">
                <a:solidFill>
                  <a:srgbClr val="27BF4F"/>
                </a:solidFill>
                <a:cs typeface="Arial" charset="0"/>
              </a:rPr>
              <a:t>Növekedés:</a:t>
            </a:r>
            <a:r>
              <a:rPr lang="hu-HU" b="1">
                <a:solidFill>
                  <a:srgbClr val="4D4D4D"/>
                </a:solidFill>
                <a:cs typeface="Arial" charset="0"/>
              </a:rPr>
              <a:t> </a:t>
            </a:r>
          </a:p>
          <a:p>
            <a:pPr marL="1247775" lvl="1" indent="-350838" defTabSz="971550">
              <a:lnSpc>
                <a:spcPct val="110000"/>
              </a:lnSpc>
              <a:buClr>
                <a:srgbClr val="33CC33"/>
              </a:buClr>
              <a:buSzPct val="120000"/>
              <a:buFont typeface="Calibri" pitchFamily="34" charset="0"/>
              <a:buChar char="→"/>
            </a:pPr>
            <a:r>
              <a:rPr lang="hu-HU">
                <a:solidFill>
                  <a:srgbClr val="4D4D4D"/>
                </a:solidFill>
                <a:cs typeface="Arial" charset="0"/>
              </a:rPr>
              <a:t>Stratégia alkotás</a:t>
            </a:r>
          </a:p>
          <a:p>
            <a:pPr marL="1247775" lvl="1" indent="-350838" defTabSz="971550">
              <a:lnSpc>
                <a:spcPct val="110000"/>
              </a:lnSpc>
              <a:buClr>
                <a:srgbClr val="33CC33"/>
              </a:buClr>
              <a:buSzPct val="120000"/>
              <a:buFont typeface="Calibri" pitchFamily="34" charset="0"/>
              <a:buChar char="→"/>
            </a:pPr>
            <a:r>
              <a:rPr lang="hu-HU">
                <a:solidFill>
                  <a:srgbClr val="4D4D4D"/>
                </a:solidFill>
                <a:cs typeface="Arial" charset="0"/>
              </a:rPr>
              <a:t>Kitörési pontok meghatározása</a:t>
            </a:r>
          </a:p>
          <a:p>
            <a:pPr marL="1247775" lvl="1" indent="-350838" defTabSz="971550">
              <a:lnSpc>
                <a:spcPct val="110000"/>
              </a:lnSpc>
              <a:buClr>
                <a:srgbClr val="33CC33"/>
              </a:buClr>
              <a:buSzPct val="120000"/>
              <a:buFont typeface="Calibri" pitchFamily="34" charset="0"/>
              <a:buChar char="→"/>
            </a:pPr>
            <a:r>
              <a:rPr lang="hu-HU">
                <a:solidFill>
                  <a:srgbClr val="4D4D4D"/>
                </a:solidFill>
                <a:cs typeface="Arial" charset="0"/>
              </a:rPr>
              <a:t>Pályázatok kiírása</a:t>
            </a:r>
          </a:p>
          <a:p>
            <a:pPr marL="534988" indent="-446088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AutoNum type="arabicPeriod"/>
            </a:pPr>
            <a:r>
              <a:rPr lang="hu-HU" b="1">
                <a:solidFill>
                  <a:srgbClr val="27BF4F"/>
                </a:solidFill>
                <a:cs typeface="Arial" charset="0"/>
              </a:rPr>
              <a:t>KKV fejlesztés</a:t>
            </a:r>
          </a:p>
          <a:p>
            <a:pPr marL="1247775" lvl="1" indent="-350838" defTabSz="971550">
              <a:lnSpc>
                <a:spcPct val="110000"/>
              </a:lnSpc>
              <a:buClr>
                <a:srgbClr val="33CC33"/>
              </a:buClr>
              <a:buSzPct val="120000"/>
              <a:buFont typeface="Calibri" pitchFamily="34" charset="0"/>
              <a:buChar char="→"/>
            </a:pPr>
            <a:r>
              <a:rPr lang="hu-HU">
                <a:solidFill>
                  <a:srgbClr val="4D4D4D"/>
                </a:solidFill>
                <a:cs typeface="Arial" charset="0"/>
              </a:rPr>
              <a:t>a gazdaság stabil pillérei a mikro-, kis-, és középvállalkozások</a:t>
            </a:r>
          </a:p>
          <a:p>
            <a:pPr marL="1247775" lvl="1" indent="-350838" defTabSz="971550">
              <a:lnSpc>
                <a:spcPct val="110000"/>
              </a:lnSpc>
              <a:buClr>
                <a:srgbClr val="33CC33"/>
              </a:buClr>
              <a:buSzPct val="120000"/>
              <a:buFont typeface="Calibri" pitchFamily="34" charset="0"/>
              <a:buChar char="→"/>
            </a:pPr>
            <a:r>
              <a:rPr lang="hu-HU">
                <a:solidFill>
                  <a:srgbClr val="4D4D4D"/>
                </a:solidFill>
                <a:cs typeface="Arial" charset="0"/>
              </a:rPr>
              <a:t>a több mint 200 milliárd forintnyi kiírt pályázatból 100 milliárd csak kkv-k által érhető el</a:t>
            </a:r>
          </a:p>
          <a:p>
            <a:pPr marL="1247775" lvl="1" indent="-350838" algn="ctr" defTabSz="971550">
              <a:lnSpc>
                <a:spcPct val="120000"/>
              </a:lnSpc>
              <a:buClr>
                <a:srgbClr val="33CC33"/>
              </a:buClr>
              <a:buSzPct val="120000"/>
              <a:buFont typeface="Calibri" pitchFamily="34" charset="0"/>
              <a:buNone/>
            </a:pPr>
            <a:endParaRPr lang="hu-HU" b="1">
              <a:solidFill>
                <a:srgbClr val="4D4D4D"/>
              </a:solidFill>
              <a:cs typeface="Arial" charset="0"/>
            </a:endParaRPr>
          </a:p>
        </p:txBody>
      </p:sp>
      <p:grpSp>
        <p:nvGrpSpPr>
          <p:cNvPr id="9219" name="Csoportba foglalás 11"/>
          <p:cNvGrpSpPr>
            <a:grpSpLocks/>
          </p:cNvGrpSpPr>
          <p:nvPr/>
        </p:nvGrpSpPr>
        <p:grpSpPr bwMode="auto">
          <a:xfrm>
            <a:off x="2736850" y="4735513"/>
            <a:ext cx="4654550" cy="1933575"/>
            <a:chOff x="750495" y="1449323"/>
            <a:chExt cx="7776865" cy="3995901"/>
          </a:xfrm>
        </p:grpSpPr>
        <p:sp>
          <p:nvSpPr>
            <p:cNvPr id="11" name="Ellipszis 4"/>
            <p:cNvSpPr/>
            <p:nvPr/>
          </p:nvSpPr>
          <p:spPr>
            <a:xfrm>
              <a:off x="1477255" y="1698657"/>
              <a:ext cx="6551452" cy="15189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50000"/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tint val="50000"/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tint val="50000"/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zabadkézi sokszög 7"/>
            <p:cNvSpPr>
              <a:spLocks noChangeAspect="1"/>
            </p:cNvSpPr>
            <p:nvPr/>
          </p:nvSpPr>
          <p:spPr>
            <a:xfrm>
              <a:off x="5148064" y="1693306"/>
              <a:ext cx="2160000" cy="2160000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gradFill>
              <a:gsLst>
                <a:gs pos="39000">
                  <a:srgbClr val="C00000"/>
                </a:gs>
                <a:gs pos="68000">
                  <a:srgbClr val="FFFF00"/>
                </a:gs>
                <a:gs pos="87000">
                  <a:srgbClr val="C000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548" tIns="177548" rIns="177548" bIns="177548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600" b="1" dirty="0">
                  <a:solidFill>
                    <a:srgbClr val="FFFFFF"/>
                  </a:solidFill>
                  <a:latin typeface="Verdana" pitchFamily="-65" charset="0"/>
                </a:rPr>
                <a:t>ÚSZT kitörési pontok</a:t>
              </a:r>
            </a:p>
          </p:txBody>
        </p:sp>
        <p:sp>
          <p:nvSpPr>
            <p:cNvPr id="13" name="Szabadkézi sokszög 9"/>
            <p:cNvSpPr>
              <a:spLocks noChangeAspect="1"/>
            </p:cNvSpPr>
            <p:nvPr/>
          </p:nvSpPr>
          <p:spPr>
            <a:xfrm>
              <a:off x="1906946" y="1783789"/>
              <a:ext cx="2160000" cy="2160000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8000">
                  <a:srgbClr val="92D050"/>
                </a:gs>
                <a:gs pos="87000">
                  <a:srgbClr val="00B05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548" tIns="177548" rIns="177548" bIns="177548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600" b="1" dirty="0">
                  <a:solidFill>
                    <a:srgbClr val="FFFFFF"/>
                  </a:solidFill>
                  <a:latin typeface="Verdana" pitchFamily="-65" charset="0"/>
                </a:rPr>
                <a:t>Kkv-k fejlesztése</a:t>
              </a:r>
            </a:p>
          </p:txBody>
        </p:sp>
        <p:sp>
          <p:nvSpPr>
            <p:cNvPr id="14" name="Szabadkézi sokszög 8"/>
            <p:cNvSpPr>
              <a:spLocks noChangeAspect="1"/>
            </p:cNvSpPr>
            <p:nvPr/>
          </p:nvSpPr>
          <p:spPr>
            <a:xfrm>
              <a:off x="3672020" y="2622901"/>
              <a:ext cx="2160000" cy="2160000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80000">
                  <a:srgbClr val="FF7A00"/>
                </a:gs>
                <a:gs pos="87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548" tIns="177548" rIns="177548" bIns="177548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600" b="1" dirty="0">
                  <a:solidFill>
                    <a:schemeClr val="tx1"/>
                  </a:solidFill>
                  <a:latin typeface="Verdana" pitchFamily="-65" charset="0"/>
                </a:rPr>
                <a:t>Foglalkozta-tási hatás</a:t>
              </a:r>
            </a:p>
          </p:txBody>
        </p:sp>
        <p:sp>
          <p:nvSpPr>
            <p:cNvPr id="15" name="Alak 10"/>
            <p:cNvSpPr/>
            <p:nvPr/>
          </p:nvSpPr>
          <p:spPr>
            <a:xfrm>
              <a:off x="750495" y="1449323"/>
              <a:ext cx="7776865" cy="3995901"/>
            </a:xfrm>
            <a:prstGeom prst="funnel">
              <a:avLst/>
            </a:prstGeom>
            <a:gradFill flip="none" rotWithShape="1">
              <a:gsLst>
                <a:gs pos="0">
                  <a:schemeClr val="lt1">
                    <a:hueOff val="0"/>
                    <a:satOff val="0"/>
                    <a:lumOff val="0"/>
                    <a:shade val="30000"/>
                    <a:satMod val="115000"/>
                    <a:alpha val="16000"/>
                  </a:schemeClr>
                </a:gs>
                <a:gs pos="50000">
                  <a:schemeClr val="l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3375"/>
            <a:ext cx="5497513" cy="90805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Egyéb tartalmi korlátozások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29657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hu-HU" b="1" dirty="0" smtClean="0"/>
              <a:t>Horizontális szempontok</a:t>
            </a:r>
            <a:r>
              <a:rPr lang="hu-HU" dirty="0" smtClean="0"/>
              <a:t> (legalább három, maximum 6 intézkedés)</a:t>
            </a:r>
          </a:p>
          <a:p>
            <a:pPr marL="819150" lvl="1" indent="-438150">
              <a:buFont typeface="Arial" charset="0"/>
              <a:buAutoNum type="alphaLcParenR"/>
            </a:pPr>
            <a:r>
              <a:rPr lang="hu-HU" dirty="0" smtClean="0"/>
              <a:t>esélyegyenlőségi célcsoportok</a:t>
            </a:r>
          </a:p>
          <a:p>
            <a:pPr marL="819150" lvl="1" indent="-438150">
              <a:buFont typeface="Arial" charset="0"/>
              <a:buAutoNum type="alphaLcParenR"/>
            </a:pPr>
            <a:r>
              <a:rPr lang="hu-HU" dirty="0" smtClean="0"/>
              <a:t>fenntarthatóság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hu-HU" dirty="0" smtClean="0"/>
              <a:t>Más vissza nem térítendő támogatással nem kombinálható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hu-HU" dirty="0" smtClean="0"/>
              <a:t>Zárt végű pénzügyi lízing keretében történő beszerzéshez támogatás nem igényelhető. 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4813"/>
            <a:ext cx="2992438" cy="7334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Határidők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28315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r>
              <a:rPr lang="hu-HU" sz="2800" dirty="0" smtClean="0"/>
              <a:t>Megkezdettség: </a:t>
            </a:r>
            <a:r>
              <a:rPr lang="hu-HU" sz="2800" b="1" dirty="0" smtClean="0"/>
              <a:t>befogadásról szóló értesítés kézhezvételét követő napon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Befejezés: 24 hónapon belül </a:t>
            </a:r>
          </a:p>
          <a:p>
            <a:r>
              <a:rPr lang="hu-HU" sz="2800" dirty="0" smtClean="0"/>
              <a:t>Elszámolása: legkésőbb 2014. június 30. </a:t>
            </a:r>
          </a:p>
          <a:p>
            <a:r>
              <a:rPr lang="hu-HU" sz="2800" dirty="0" smtClean="0"/>
              <a:t>Fenntartási kötelezettség: befejezést követő </a:t>
            </a:r>
            <a:r>
              <a:rPr lang="hu-HU" sz="2800" b="1" dirty="0" smtClean="0"/>
              <a:t>3. év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4813"/>
            <a:ext cx="5013325" cy="777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Pénzügyi feltételek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329938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r>
              <a:rPr lang="hu-HU" sz="2400" dirty="0" smtClean="0"/>
              <a:t>A támogatás visszatérítendő és vissza nem térítendő támogatásból áll </a:t>
            </a:r>
          </a:p>
          <a:p>
            <a:r>
              <a:rPr lang="hu-HU" sz="2400" dirty="0" smtClean="0"/>
              <a:t>25% igazolt saját forrással rendelkeznie </a:t>
            </a:r>
          </a:p>
          <a:p>
            <a:r>
              <a:rPr lang="hu-HU" sz="2400" dirty="0" smtClean="0"/>
              <a:t>a támogatás vonatkozásában a Kedvezményezett biztosíték nyújtására nem kötelezett (kivitelezési idő alatt). </a:t>
            </a:r>
          </a:p>
          <a:p>
            <a:r>
              <a:rPr lang="hu-HU" sz="2400" dirty="0" smtClean="0"/>
              <a:t>Előleg igénylésére nincsen lehetőség </a:t>
            </a:r>
          </a:p>
          <a:p>
            <a:r>
              <a:rPr lang="hu-HU" sz="2400" dirty="0" smtClean="0"/>
              <a:t>Egyösszegű elszámolás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107950" y="1773238"/>
            <a:ext cx="8470900" cy="38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361950" indent="-361950" algn="just" defTabSz="914400">
              <a:tabLst>
                <a:tab pos="361950" algn="l"/>
              </a:tabLst>
            </a:pPr>
            <a:r>
              <a:rPr lang="hu-HU" sz="2000" dirty="0" smtClean="0"/>
              <a:t>A jelen pályázati kiírás célja, hogy a </a:t>
            </a:r>
            <a:r>
              <a:rPr lang="hu-HU" sz="2000" b="1" dirty="0" smtClean="0"/>
              <a:t>regionális logisztikai központok</a:t>
            </a:r>
            <a:r>
              <a:rPr lang="hu-HU" sz="2000" dirty="0" smtClean="0"/>
              <a:t> fejlesztésével, mindenekelőtt az általuk nyújtott komplex </a:t>
            </a:r>
            <a:r>
              <a:rPr lang="hu-HU" sz="2000" b="1" dirty="0" smtClean="0"/>
              <a:t>logisztikai szolgáltatások</a:t>
            </a:r>
            <a:r>
              <a:rPr lang="hu-HU" sz="2000" dirty="0" smtClean="0"/>
              <a:t> számának b</a:t>
            </a:r>
            <a:r>
              <a:rPr lang="hu-HU" dirty="0" smtClean="0"/>
              <a:t>ő</a:t>
            </a:r>
            <a:r>
              <a:rPr lang="hu-HU" sz="2000" dirty="0" smtClean="0"/>
              <a:t>vítésével és min</a:t>
            </a:r>
            <a:r>
              <a:rPr lang="hu-HU" dirty="0" smtClean="0"/>
              <a:t>ő</a:t>
            </a:r>
            <a:r>
              <a:rPr lang="hu-HU" sz="2000" dirty="0" smtClean="0"/>
              <a:t>ségének javításával a hazai kis- és középvállalkozások (továbbiakban: KKV) versenyképessége javuljon. </a:t>
            </a:r>
          </a:p>
          <a:p>
            <a:pPr marL="361950" indent="-361950" algn="just" defTabSz="914400">
              <a:tabLst>
                <a:tab pos="361950" algn="l"/>
              </a:tabLst>
            </a:pPr>
            <a:endParaRPr lang="hu-HU" sz="2000" dirty="0" smtClean="0"/>
          </a:p>
          <a:p>
            <a:pPr marL="361950" indent="-361950" algn="just" defTabSz="914400">
              <a:tabLst>
                <a:tab pos="361950" algn="l"/>
              </a:tabLst>
            </a:pPr>
            <a:r>
              <a:rPr lang="hu-HU" sz="2000" dirty="0" smtClean="0"/>
              <a:t>Jelen pályázati kiírás keretében a Pályázati Felhívás D.3. pontja és a H. pont V. számú melléklete alapján </a:t>
            </a:r>
            <a:r>
              <a:rPr lang="hu-HU" sz="2000" b="1" dirty="0" smtClean="0"/>
              <a:t>Kombinált Hitel Garanciával eljárás keretében a vissza nem térítendő támogatása mellé viszontgarantált hitel felvétele szükséges</a:t>
            </a:r>
            <a:r>
              <a:rPr lang="hu-HU" sz="2000" dirty="0" smtClean="0"/>
              <a:t>.</a:t>
            </a:r>
            <a:endParaRPr lang="hu-HU" sz="2000" dirty="0">
              <a:cs typeface="Arial" charset="0"/>
            </a:endParaRP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0" y="260350"/>
            <a:ext cx="4500563" cy="477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</a:rPr>
              <a:t>GOP-2011-3.2.1/KHG </a:t>
            </a:r>
            <a:r>
              <a:rPr lang="hu-HU" sz="2000" b="1">
                <a:solidFill>
                  <a:srgbClr val="27BF4F"/>
                </a:solidFill>
                <a:cs typeface="Arial" charset="0"/>
              </a:rPr>
              <a:t>Pályázati konstrukció célja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90525"/>
            <a:ext cx="4927600" cy="73501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A pályázati konstrukció célja: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412875"/>
            <a:ext cx="8820150" cy="422886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514350" indent="-514350" algn="just">
              <a:lnSpc>
                <a:spcPct val="80000"/>
              </a:lnSpc>
              <a:buFont typeface="Arial" charset="0"/>
              <a:buAutoNum type="arabicPeriod"/>
            </a:pPr>
            <a:r>
              <a:rPr lang="hu-HU" sz="2400" dirty="0" smtClean="0"/>
              <a:t>Regionális logisztikai központok fejlesztése </a:t>
            </a:r>
          </a:p>
          <a:p>
            <a:pPr marL="514350" indent="-514350" algn="just">
              <a:lnSpc>
                <a:spcPct val="80000"/>
              </a:lnSpc>
              <a:buNone/>
            </a:pPr>
            <a:r>
              <a:rPr lang="hu-HU" sz="2400" dirty="0" smtClean="0"/>
              <a:t>	Regionális logisztikai központ, amely esetében a terület összes fedett raktározási kapacitása legalább 5 ezer m2</a:t>
            </a:r>
          </a:p>
          <a:p>
            <a:pPr marL="514350" indent="-514350" algn="just">
              <a:lnSpc>
                <a:spcPct val="80000"/>
              </a:lnSpc>
              <a:buFont typeface="Arial" charset="0"/>
              <a:buAutoNum type="arabicPeriod" startAt="2"/>
            </a:pPr>
            <a:r>
              <a:rPr lang="hu-HU" sz="2400" dirty="0" smtClean="0"/>
              <a:t>Logisztikai szolgáltatások fejlesztése </a:t>
            </a:r>
          </a:p>
          <a:p>
            <a:pPr marL="514350" indent="-514350" algn="just">
              <a:lnSpc>
                <a:spcPct val="80000"/>
              </a:lnSpc>
              <a:buFont typeface="Arial" charset="0"/>
              <a:buAutoNum type="alphaLcParenR"/>
            </a:pPr>
            <a:r>
              <a:rPr lang="hu-HU" sz="2400" dirty="0" smtClean="0"/>
              <a:t>Beszámolója alapján főtevékenysége szerepel az V. sz. melléklet  „Logisztikai Alapszolgáltatások” fejezetében listán és fejlesztendő tevékenysége szintén szerepel az V. sz. melléklet valamely fejezetében </a:t>
            </a:r>
          </a:p>
          <a:p>
            <a:pPr marL="514350" indent="-514350" algn="just">
              <a:lnSpc>
                <a:spcPct val="80000"/>
              </a:lnSpc>
              <a:buFont typeface="Arial" charset="0"/>
              <a:buAutoNum type="alphaLcParenR"/>
            </a:pPr>
            <a:r>
              <a:rPr lang="hu-HU" sz="2400" dirty="0" smtClean="0"/>
              <a:t>Cégkivonata alapján főtevékenysége szerepel az V. sz. melléklet  „Logisztikai Alapszolgáltatások” fejezetében listán, valamint egyéb tevékenységei között csak és kizárólag, és fejlesztendő tevékenysége szerepel az V. sz. melléklet valamely fejezetében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600201"/>
            <a:ext cx="8507412" cy="469053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lIns="109746" tIns="54873" rIns="109746" bIns="54873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hu-HU" sz="2400" b="1" dirty="0" smtClean="0"/>
              <a:t>Pályázók köre:</a:t>
            </a:r>
            <a:r>
              <a:rPr lang="hu-HU" sz="2400" dirty="0" smtClean="0"/>
              <a:t> </a:t>
            </a:r>
          </a:p>
          <a:p>
            <a:pPr algn="just">
              <a:lnSpc>
                <a:spcPct val="80000"/>
              </a:lnSpc>
            </a:pPr>
            <a:r>
              <a:rPr lang="hu-HU" sz="2400" dirty="0" smtClean="0"/>
              <a:t>Kettős könyvvitelt vezető jogi személyiségű gazdasági társaságok, </a:t>
            </a:r>
          </a:p>
          <a:p>
            <a:pPr algn="just">
              <a:lnSpc>
                <a:spcPct val="80000"/>
              </a:lnSpc>
            </a:pPr>
            <a:r>
              <a:rPr lang="hu-HU" sz="2400" dirty="0" smtClean="0"/>
              <a:t>Kettős könyvvitelt vezető jogi személyiség nélküli gazdasági társaságok,</a:t>
            </a:r>
          </a:p>
          <a:p>
            <a:pPr algn="just">
              <a:lnSpc>
                <a:spcPct val="80000"/>
              </a:lnSpc>
            </a:pPr>
            <a:r>
              <a:rPr lang="hu-HU" sz="2400" dirty="0" smtClean="0"/>
              <a:t>Szövetkezetek,</a:t>
            </a:r>
          </a:p>
          <a:p>
            <a:pPr algn="just">
              <a:lnSpc>
                <a:spcPct val="80000"/>
              </a:lnSpc>
            </a:pPr>
            <a:r>
              <a:rPr lang="hu-HU" sz="2400" dirty="0" smtClean="0"/>
              <a:t>A pályázati kiírásra a KHG eljárás keretében kizárólag olyan vállalkozások pályázhatnak, amelyek a 800/2008/EK rendelet 1. sz. melléklete alapján </a:t>
            </a:r>
            <a:r>
              <a:rPr lang="hu-HU" sz="2400" b="1" dirty="0" smtClean="0"/>
              <a:t>mikro- kis-és középvállalkozásnak</a:t>
            </a:r>
            <a:r>
              <a:rPr lang="hu-HU" sz="2400" dirty="0" smtClean="0"/>
              <a:t> minősülnek. </a:t>
            </a:r>
          </a:p>
          <a:p>
            <a:pPr algn="just">
              <a:lnSpc>
                <a:spcPct val="80000"/>
              </a:lnSpc>
            </a:pPr>
            <a:r>
              <a:rPr lang="hu-HU" sz="2400" dirty="0" smtClean="0"/>
              <a:t>Éves átlagos statisztikai állományi létszáma a pályázat benyújtását   megelőző   legutolsó, lezárt, teljes üzleti évben minimum 1 fő volt.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r>
              <a:rPr lang="hu-HU" sz="2400" dirty="0" smtClean="0">
                <a:latin typeface="Verdana" pitchFamily="34" charset="0"/>
                <a:cs typeface="Arial" charset="0"/>
              </a:rPr>
              <a:t> </a:t>
            </a:r>
            <a:endParaRPr lang="hu-HU" sz="2400" dirty="0" smtClean="0">
              <a:latin typeface="Verdana" pitchFamily="34" charset="0"/>
              <a:cs typeface="Arial" charset="0"/>
            </a:endParaRPr>
          </a:p>
        </p:txBody>
      </p:sp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34925" y="620713"/>
            <a:ext cx="266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</a:rPr>
              <a:t>Pályázók köre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336550" y="1462088"/>
            <a:ext cx="8470900" cy="377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Regionális beruházási támogatásként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</a:t>
            </a:r>
            <a:r>
              <a:rPr lang="hu-HU" sz="2000" dirty="0" err="1" smtClean="0"/>
              <a:t>aa</a:t>
            </a:r>
            <a:r>
              <a:rPr lang="hu-HU" sz="2000" dirty="0" smtClean="0"/>
              <a:t>) 	Új, egyenként minimum nettó 200.000 Ft értékű tárgyi 			eszköz beszerzése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ab) 	Infrastrukturális és ingatlan beruházás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</a:t>
            </a:r>
            <a:r>
              <a:rPr lang="hu-HU" sz="2000" dirty="0" err="1" smtClean="0"/>
              <a:t>ac</a:t>
            </a:r>
            <a:r>
              <a:rPr lang="hu-HU" sz="2000" dirty="0" smtClean="0"/>
              <a:t>) 	Információs technológiafejlesztéshez kapcsolódó, egyenként 		minimum nettó 30.000 Ft értékű hardver beszerzése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ad) 	Információs technológia fejlesztéshez kapcsolódó szoftverek 		beszerzésének költségei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sz="2000" dirty="0" smtClean="0"/>
              <a:t>	</a:t>
            </a:r>
            <a:r>
              <a:rPr lang="hu-HU" sz="2000" dirty="0" err="1" smtClean="0"/>
              <a:t>ae</a:t>
            </a:r>
            <a:r>
              <a:rPr lang="hu-HU" sz="2000" dirty="0" smtClean="0"/>
              <a:t>) 	eszközbeszerzéshez kapcsolódó gyártási licenc, gyártási 			know-how beszerzésének költsége</a:t>
            </a:r>
          </a:p>
          <a:p>
            <a:pPr marL="342900" indent="-342900" defTabSz="1096963">
              <a:tabLst>
                <a:tab pos="320675" algn="l"/>
              </a:tabLst>
            </a:pPr>
            <a:endParaRPr lang="hu-HU" u="sng" dirty="0">
              <a:cs typeface="Arial" charset="0"/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549275"/>
            <a:ext cx="518318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Támogatható tevékenységek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4813"/>
            <a:ext cx="4840288" cy="7334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4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Támogatható tevékenységek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628775"/>
            <a:ext cx="8229600" cy="403804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b) Csekély </a:t>
            </a:r>
            <a:r>
              <a:rPr lang="hu-HU" sz="2400" dirty="0" smtClean="0"/>
              <a:t>összegű (de </a:t>
            </a:r>
            <a:r>
              <a:rPr lang="hu-HU" sz="2400" dirty="0" err="1" smtClean="0"/>
              <a:t>minimis</a:t>
            </a:r>
            <a:r>
              <a:rPr lang="hu-HU" sz="2400" dirty="0" smtClean="0"/>
              <a:t>) támogatásként (maximum a projekt összes elszámolható költségének 20%-áig, de maximum összesen 50 millió Ft-ig )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ba</a:t>
            </a:r>
            <a:r>
              <a:rPr lang="hu-HU" sz="2400" dirty="0" smtClean="0"/>
              <a:t>) Piacra jutás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bb</a:t>
            </a:r>
            <a:r>
              <a:rPr lang="hu-HU" sz="2400" dirty="0" smtClean="0"/>
              <a:t>) Vállalati HR fejlesztés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bc</a:t>
            </a:r>
            <a:r>
              <a:rPr lang="hu-HU" sz="2400" dirty="0" smtClean="0"/>
              <a:t>) Tanácsadás igénybevétele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bd</a:t>
            </a:r>
            <a:r>
              <a:rPr lang="hu-HU" sz="2400" dirty="0" smtClean="0"/>
              <a:t>) Minőség-, környezet- és egyéb irányítási, vezetési, hitelesítési rendszerek, szabványok bevezetése</a:t>
            </a:r>
            <a:br>
              <a:rPr lang="hu-HU" sz="2400" dirty="0" smtClean="0"/>
            </a:br>
            <a:r>
              <a:rPr lang="hu-HU" sz="2400" dirty="0" smtClean="0"/>
              <a:t>be) Beruházás előkészítés költsége (maximum a projekt összes elszámolható költségének 6%-áig) </a:t>
            </a:r>
          </a:p>
          <a:p>
            <a:pPr marL="103188" indent="-103188" algn="just" defTabSz="1096963" eaLnBrk="1" hangingPunct="1">
              <a:spcBef>
                <a:spcPct val="0"/>
              </a:spcBef>
              <a:buFontTx/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250825" y="1557338"/>
            <a:ext cx="8556625" cy="41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algn="just" defTabSz="914400"/>
            <a:r>
              <a:rPr lang="hu-HU" sz="2000" b="1" dirty="0" smtClean="0"/>
              <a:t>Rendelkezésre álló forrás:</a:t>
            </a:r>
            <a:r>
              <a:rPr lang="hu-HU" sz="2000" dirty="0" smtClean="0"/>
              <a:t> </a:t>
            </a:r>
          </a:p>
          <a:p>
            <a:pPr algn="just" defTabSz="914400"/>
            <a:r>
              <a:rPr lang="hu-HU" sz="2000" dirty="0" smtClean="0"/>
              <a:t>GOP-2011-3.2.1/KHG esetében: 2 milliárd Ft (2011-13. évre)</a:t>
            </a:r>
          </a:p>
          <a:p>
            <a:pPr algn="just" defTabSz="914400"/>
            <a:endParaRPr lang="hu-HU" sz="2000" b="1" dirty="0" smtClean="0"/>
          </a:p>
          <a:p>
            <a:pPr algn="just" defTabSz="914400"/>
            <a:r>
              <a:rPr lang="hu-HU" sz="2000" b="1" dirty="0" smtClean="0"/>
              <a:t>Igényelhető támogatás összege: </a:t>
            </a:r>
          </a:p>
          <a:p>
            <a:pPr algn="just" defTabSz="914400"/>
            <a:r>
              <a:rPr lang="hu-HU" sz="2000" dirty="0" smtClean="0"/>
              <a:t>minimum 20 millió, maximum 150 millió Ft</a:t>
            </a:r>
          </a:p>
          <a:p>
            <a:pPr algn="just" defTabSz="914400"/>
            <a:endParaRPr lang="hu-HU" sz="2000" dirty="0" smtClean="0"/>
          </a:p>
          <a:p>
            <a:pPr algn="just" defTabSz="914400"/>
            <a:r>
              <a:rPr lang="hu-HU" sz="2000" b="1" dirty="0" smtClean="0"/>
              <a:t>Támogatás mértéke:</a:t>
            </a:r>
          </a:p>
          <a:p>
            <a:pPr algn="just" defTabSz="914400"/>
            <a:r>
              <a:rPr lang="hu-HU" sz="2000" dirty="0" smtClean="0"/>
              <a:t>Az elnyerhető támogatás az összes elszámolható költség </a:t>
            </a:r>
            <a:r>
              <a:rPr lang="hu-HU" sz="2000" b="1" dirty="0" smtClean="0"/>
              <a:t>rögzítetten 25 %-</a:t>
            </a:r>
            <a:r>
              <a:rPr lang="hu-HU" sz="2000" dirty="0" smtClean="0"/>
              <a:t>a. </a:t>
            </a:r>
          </a:p>
          <a:p>
            <a:pPr algn="just" defTabSz="914400"/>
            <a:endParaRPr lang="hu-HU" sz="2000" dirty="0" smtClean="0"/>
          </a:p>
          <a:p>
            <a:pPr algn="just" defTabSz="914400"/>
            <a:r>
              <a:rPr lang="hu-HU" sz="2000" b="1" dirty="0" smtClean="0"/>
              <a:t>Pályázatok beadása: </a:t>
            </a:r>
            <a:r>
              <a:rPr lang="hu-HU" sz="2000" dirty="0" smtClean="0"/>
              <a:t>2011. október 17.-2012. december 31. (folyamatos elbírálás)</a:t>
            </a:r>
          </a:p>
          <a:p>
            <a:pPr defTabSz="1096963">
              <a:buClr>
                <a:srgbClr val="27BF4F"/>
              </a:buClr>
            </a:pPr>
            <a:endParaRPr lang="hu-HU" sz="2000" dirty="0">
              <a:cs typeface="Arial" charset="0"/>
            </a:endParaRP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179388" y="404813"/>
            <a:ext cx="3975100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Támogatási feltételek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250825" y="1452563"/>
            <a:ext cx="8642350" cy="469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447675" indent="-447675" algn="just" defTabSz="914400">
              <a:buFontTx/>
              <a:buAutoNum type="arabicParenR"/>
              <a:tabLst>
                <a:tab pos="361950" algn="l"/>
              </a:tabLst>
            </a:pPr>
            <a:r>
              <a:rPr lang="hu-HU" sz="2000" b="1" dirty="0" smtClean="0"/>
              <a:t>Árbevétel vállalás</a:t>
            </a:r>
            <a:r>
              <a:rPr lang="hu-HU" sz="2000" dirty="0" smtClean="0"/>
              <a:t> 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sz="2000" dirty="0" smtClean="0"/>
              <a:t>		3 üzleti évben a pályázó összes árbevétel növekménye az igényelt támogatás összegének arányában eléri a pályázatban vállalt mértéket. 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sz="2000" dirty="0" smtClean="0"/>
              <a:t>és </a:t>
            </a:r>
          </a:p>
          <a:p>
            <a:pPr marL="447675" indent="-447675" algn="just" defTabSz="914400">
              <a:buFontTx/>
              <a:buAutoNum type="arabicParenR" startAt="2"/>
              <a:tabLst>
                <a:tab pos="361950" algn="l"/>
              </a:tabLst>
            </a:pPr>
            <a:r>
              <a:rPr lang="hu-HU" sz="2000" b="1" dirty="0" smtClean="0"/>
              <a:t>Foglalkoztatási vállalás</a:t>
            </a:r>
            <a:r>
              <a:rPr lang="hu-HU" sz="2000" dirty="0" smtClean="0"/>
              <a:t> </a:t>
            </a:r>
          </a:p>
          <a:p>
            <a:pPr marL="447675" indent="-447675" algn="just" defTabSz="914400">
              <a:buFontTx/>
              <a:buAutoNum type="alphaLcParenR"/>
              <a:tabLst>
                <a:tab pos="361950" algn="l"/>
              </a:tabLst>
            </a:pPr>
            <a:r>
              <a:rPr lang="hu-HU" sz="2000" dirty="0" smtClean="0"/>
              <a:t>Létszámtartás: 2 üzleti évben az éves átlagos statisztikai létszámának átlagos értéke nem csökkenhet a bázislétszám alá 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sz="2000" dirty="0" smtClean="0"/>
              <a:t>vagy </a:t>
            </a:r>
          </a:p>
          <a:p>
            <a:pPr marL="447675" indent="-447675" algn="just" defTabSz="914400">
              <a:buFontTx/>
              <a:buAutoNum type="alphaLcParenR" startAt="2"/>
              <a:tabLst>
                <a:tab pos="361950" algn="l"/>
              </a:tabLst>
            </a:pPr>
            <a:r>
              <a:rPr lang="hu-HU" sz="2000" dirty="0" smtClean="0"/>
              <a:t>Munkahelyteremtés: a projekt befejezéséig legalább </a:t>
            </a:r>
            <a:r>
              <a:rPr lang="hu-HU" sz="2000" b="1" dirty="0" smtClean="0"/>
              <a:t>3 új munkahelyet teremt</a:t>
            </a:r>
            <a:r>
              <a:rPr lang="hu-HU" sz="2000" dirty="0" smtClean="0"/>
              <a:t>, továbbá a projekt befejezési évét közvetlenül követő 2 üzleti évben az éves átlagos statisztikai létszámának átlagos értéke </a:t>
            </a:r>
            <a:r>
              <a:rPr lang="hu-HU" sz="2000" b="1" dirty="0" smtClean="0"/>
              <a:t>nem csökkenhet 3 fő alá</a:t>
            </a:r>
            <a:r>
              <a:rPr lang="hu-HU" sz="2000" dirty="0" smtClean="0"/>
              <a:t>. </a:t>
            </a:r>
          </a:p>
          <a:p>
            <a:pPr marL="536575" indent="-536575" defTabSz="1096963">
              <a:buFontTx/>
              <a:buAutoNum type="arabicParenR"/>
              <a:tabLst>
                <a:tab pos="434975" algn="l"/>
              </a:tabLst>
            </a:pPr>
            <a:endParaRPr lang="hu-HU" sz="2000" dirty="0">
              <a:cs typeface="Arial" charset="0"/>
            </a:endParaRPr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179388" y="404813"/>
            <a:ext cx="3975100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Kötelező vállalások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47"/>
          <p:cNvSpPr>
            <a:spLocks noChangeArrowheads="1"/>
          </p:cNvSpPr>
          <p:nvPr/>
        </p:nvSpPr>
        <p:spPr bwMode="auto">
          <a:xfrm rot="10800000">
            <a:off x="900113" y="2952750"/>
            <a:ext cx="6985000" cy="3105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62 w 21600"/>
              <a:gd name="T13" fmla="*/ 3562 h 21600"/>
              <a:gd name="T14" fmla="*/ 18038 w 21600"/>
              <a:gd name="T15" fmla="*/ 180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24" y="21600"/>
                </a:lnTo>
                <a:lnTo>
                  <a:pt x="1807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99FF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hu-H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275013" y="2492375"/>
            <a:ext cx="4610100" cy="2692400"/>
          </a:xfrm>
          <a:prstGeom prst="homePlate">
            <a:avLst>
              <a:gd name="adj" fmla="val 19144"/>
            </a:avLst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hu-HU" sz="2400">
              <a:cs typeface="Arial" charset="0"/>
            </a:endParaRP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2195513" y="2811463"/>
            <a:ext cx="2232025" cy="1403350"/>
          </a:xfrm>
          <a:prstGeom prst="homePlate">
            <a:avLst>
              <a:gd name="adj" fmla="val 25654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7575" eaLnBrk="0" hangingPunct="0">
              <a:spcBef>
                <a:spcPct val="20000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484438" y="3213100"/>
            <a:ext cx="13684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cs typeface="Arial" charset="0"/>
              </a:rPr>
              <a:t>Termék</a:t>
            </a:r>
            <a:r>
              <a:rPr lang="en-US" sz="1000">
                <a:cs typeface="Arial" charset="0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sz="1000">
                <a:cs typeface="Arial" charset="0"/>
              </a:rPr>
              <a:t>S</a:t>
            </a:r>
            <a:r>
              <a:rPr lang="hu-HU" sz="1000">
                <a:cs typeface="Arial" charset="0"/>
              </a:rPr>
              <a:t>zolgáltatás</a:t>
            </a:r>
            <a:r>
              <a:rPr lang="en-US" sz="1000">
                <a:cs typeface="Arial" charset="0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sz="1000">
                <a:cs typeface="Arial" charset="0"/>
              </a:rPr>
              <a:t>T</a:t>
            </a:r>
            <a:r>
              <a:rPr lang="hu-HU" sz="1000">
                <a:cs typeface="Arial" charset="0"/>
              </a:rPr>
              <a:t>echnológia</a:t>
            </a:r>
            <a:r>
              <a:rPr lang="en-US" sz="1000">
                <a:cs typeface="Arial" charset="0"/>
              </a:rPr>
              <a:t>-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2268538" y="2852738"/>
            <a:ext cx="136842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cs typeface="Arial" charset="0"/>
              </a:rPr>
              <a:t>INNOV</a:t>
            </a:r>
            <a:r>
              <a:rPr lang="hu-HU" sz="1000" b="1">
                <a:cs typeface="Arial" charset="0"/>
              </a:rPr>
              <a:t>ÁCIÓ</a:t>
            </a:r>
            <a:endParaRPr lang="en-US" sz="1000" b="1">
              <a:cs typeface="Arial" charset="0"/>
            </a:endParaRP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3492500" y="3429000"/>
            <a:ext cx="866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 b="1">
                <a:cs typeface="Arial" charset="0"/>
              </a:rPr>
              <a:t>fejlesztés</a:t>
            </a:r>
            <a:endParaRPr lang="en-US" sz="1000" b="1">
              <a:cs typeface="Arial" charset="0"/>
            </a:endParaRP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645025" y="3429000"/>
            <a:ext cx="14255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rgbClr val="CCFFFF"/>
                </a:solidFill>
                <a:cs typeface="Arial" charset="0"/>
              </a:rPr>
              <a:t>BERUHÁZÁS</a:t>
            </a:r>
            <a:endParaRPr lang="en-US" sz="1200" b="1">
              <a:solidFill>
                <a:srgbClr val="CCFFFF"/>
              </a:solidFill>
              <a:cs typeface="Arial" charset="0"/>
            </a:endParaRP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6300788" y="3816350"/>
            <a:ext cx="2087562" cy="284163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>
                <a:latin typeface="Arial" charset="0"/>
                <a:cs typeface="Arial" charset="0"/>
              </a:rPr>
              <a:t>MUNKAHELYTEREMTÉS</a:t>
            </a:r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5938838" y="5229225"/>
            <a:ext cx="14414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cs typeface="Arial" charset="0"/>
              </a:rPr>
              <a:t>Hitel</a:t>
            </a:r>
          </a:p>
          <a:p>
            <a:pPr>
              <a:spcBef>
                <a:spcPct val="50000"/>
              </a:spcBef>
            </a:pPr>
            <a:r>
              <a:rPr lang="hu-HU" sz="1000">
                <a:cs typeface="Arial" charset="0"/>
              </a:rPr>
              <a:t>Garancia</a:t>
            </a:r>
          </a:p>
          <a:p>
            <a:pPr>
              <a:spcBef>
                <a:spcPct val="50000"/>
              </a:spcBef>
            </a:pPr>
            <a:r>
              <a:rPr lang="hu-HU" sz="1000">
                <a:cs typeface="Arial" charset="0"/>
              </a:rPr>
              <a:t>Kockázati tőke</a:t>
            </a:r>
            <a:endParaRPr lang="en-US" sz="1000">
              <a:cs typeface="Arial" charset="0"/>
            </a:endParaRPr>
          </a:p>
        </p:txBody>
      </p:sp>
      <p:sp>
        <p:nvSpPr>
          <p:cNvPr id="11274" name="Text Box 51"/>
          <p:cNvSpPr txBox="1">
            <a:spLocks noChangeArrowheads="1"/>
          </p:cNvSpPr>
          <p:nvPr/>
        </p:nvSpPr>
        <p:spPr bwMode="auto">
          <a:xfrm>
            <a:off x="3419475" y="5229225"/>
            <a:ext cx="23764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rgbClr val="660066"/>
                </a:solidFill>
                <a:cs typeface="Arial" charset="0"/>
              </a:rPr>
              <a:t>PÉNZÜGYI ESZKÖZÖK</a:t>
            </a:r>
            <a:endParaRPr lang="en-US" sz="1200" b="1">
              <a:solidFill>
                <a:srgbClr val="660066"/>
              </a:solidFill>
              <a:cs typeface="Arial" charset="0"/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692275" y="25209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latin typeface="Arial" charset="0"/>
                <a:cs typeface="Arial" charset="0"/>
              </a:rPr>
              <a:t>GOP 1. prioritás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924300" y="60499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latin typeface="Arial" charset="0"/>
                <a:cs typeface="Arial" charset="0"/>
              </a:rPr>
              <a:t>GOP 4. prioritás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92430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latin typeface="Arial" charset="0"/>
                <a:cs typeface="Arial" charset="0"/>
              </a:rPr>
              <a:t>GOP 2. és 3. prioritás</a:t>
            </a:r>
          </a:p>
        </p:txBody>
      </p:sp>
      <p:sp>
        <p:nvSpPr>
          <p:cNvPr id="11278" name="Oval 15"/>
          <p:cNvSpPr>
            <a:spLocks noChangeArrowheads="1"/>
          </p:cNvSpPr>
          <p:nvPr/>
        </p:nvSpPr>
        <p:spPr bwMode="auto">
          <a:xfrm>
            <a:off x="323850" y="2016125"/>
            <a:ext cx="4176713" cy="3529013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latin typeface="Arial" charset="0"/>
            </a:endParaRPr>
          </a:p>
        </p:txBody>
      </p:sp>
      <p:sp>
        <p:nvSpPr>
          <p:cNvPr id="11279" name="Oval 16"/>
          <p:cNvSpPr>
            <a:spLocks noChangeArrowheads="1"/>
          </p:cNvSpPr>
          <p:nvPr/>
        </p:nvSpPr>
        <p:spPr bwMode="auto">
          <a:xfrm>
            <a:off x="73025" y="1223963"/>
            <a:ext cx="9036050" cy="5373687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latin typeface="Arial" charset="0"/>
            </a:endParaRPr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>
            <a:off x="396875" y="1944688"/>
            <a:ext cx="8423275" cy="44640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latin typeface="Arial" charset="0"/>
            </a:endParaRPr>
          </a:p>
        </p:txBody>
      </p:sp>
      <p:sp>
        <p:nvSpPr>
          <p:cNvPr id="11281" name="AutoShape 28"/>
          <p:cNvSpPr>
            <a:spLocks noChangeArrowheads="1"/>
          </p:cNvSpPr>
          <p:nvPr/>
        </p:nvSpPr>
        <p:spPr bwMode="auto">
          <a:xfrm>
            <a:off x="684213" y="2805113"/>
            <a:ext cx="1873250" cy="1947862"/>
          </a:xfrm>
          <a:prstGeom prst="homePlate">
            <a:avLst>
              <a:gd name="adj" fmla="val 1613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7575"/>
            <a:endParaRPr lang="en-US" sz="2400">
              <a:cs typeface="Arial" charset="0"/>
            </a:endParaRP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1836738" y="1944688"/>
            <a:ext cx="1008062" cy="457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Arial" charset="0"/>
                <a:cs typeface="Arial" charset="0"/>
              </a:rPr>
              <a:t>Tudomány-Innováció</a:t>
            </a: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3492500" y="1773238"/>
            <a:ext cx="1800225" cy="2746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Arial" charset="0"/>
                <a:cs typeface="Arial" charset="0"/>
              </a:rPr>
              <a:t>Vállalkozásfejlesztés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3636963" y="1081088"/>
            <a:ext cx="1800225" cy="2746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>
                <a:latin typeface="Arial" charset="0"/>
                <a:cs typeface="Arial" charset="0"/>
              </a:rPr>
              <a:t>Foglalkoztatás</a:t>
            </a:r>
          </a:p>
        </p:txBody>
      </p:sp>
      <p:sp>
        <p:nvSpPr>
          <p:cNvPr id="11285" name="Rectangle 45"/>
          <p:cNvSpPr>
            <a:spLocks noChangeArrowheads="1"/>
          </p:cNvSpPr>
          <p:nvPr/>
        </p:nvSpPr>
        <p:spPr bwMode="auto">
          <a:xfrm>
            <a:off x="757238" y="2952750"/>
            <a:ext cx="1636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>
                <a:cs typeface="Arial" charset="0"/>
              </a:rPr>
              <a:t>KUTATÁS-FEJLESZTÉS</a:t>
            </a:r>
            <a:endParaRPr lang="en-US" sz="1000" b="1">
              <a:cs typeface="Arial" charset="0"/>
            </a:endParaRPr>
          </a:p>
        </p:txBody>
      </p:sp>
      <p:sp>
        <p:nvSpPr>
          <p:cNvPr id="11286" name="Text Box 46"/>
          <p:cNvSpPr txBox="1">
            <a:spLocks noChangeArrowheads="1"/>
          </p:cNvSpPr>
          <p:nvPr/>
        </p:nvSpPr>
        <p:spPr bwMode="auto">
          <a:xfrm>
            <a:off x="684213" y="338455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cs typeface="Arial" charset="0"/>
              </a:rPr>
              <a:t>(</a:t>
            </a:r>
            <a:r>
              <a:rPr lang="hu-HU" sz="1000">
                <a:cs typeface="Arial" charset="0"/>
              </a:rPr>
              <a:t>Alapkutatás</a:t>
            </a:r>
            <a:r>
              <a:rPr lang="en-US" sz="1000">
                <a:cs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hu-HU" sz="1000">
                <a:cs typeface="Arial" charset="0"/>
              </a:rPr>
              <a:t>Alkalmazott kutatás</a:t>
            </a:r>
            <a:endParaRPr lang="en-US" sz="1000">
              <a:cs typeface="Arial" charset="0"/>
            </a:endParaRPr>
          </a:p>
          <a:p>
            <a:pPr algn="r">
              <a:spcBef>
                <a:spcPct val="50000"/>
              </a:spcBef>
            </a:pPr>
            <a:r>
              <a:rPr lang="hu-HU" sz="1000">
                <a:cs typeface="Arial" charset="0"/>
              </a:rPr>
              <a:t>Kísérleti fejlesztés</a:t>
            </a:r>
            <a:endParaRPr lang="en-US" sz="1000">
              <a:cs typeface="Arial" charset="0"/>
            </a:endParaRP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5365750" y="4464050"/>
            <a:ext cx="18002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>
                <a:latin typeface="Arial" charset="0"/>
                <a:cs typeface="Arial" charset="0"/>
              </a:rPr>
              <a:t>Közlekedésfejlesztés, tranzitgazdaság</a:t>
            </a: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3276600" y="4005263"/>
            <a:ext cx="1800225" cy="549275"/>
          </a:xfrm>
          <a:prstGeom prst="rect">
            <a:avLst/>
          </a:prstGeom>
          <a:solidFill>
            <a:srgbClr val="CCFFCC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  <a:latin typeface="Arial" charset="0"/>
                <a:cs typeface="Arial" charset="0"/>
              </a:rPr>
              <a:t>Zöldgazdaság</a:t>
            </a: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3276600" y="2492375"/>
            <a:ext cx="1655763" cy="549275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rgbClr val="FFFFCC"/>
                </a:solidFill>
                <a:latin typeface="Arial" charset="0"/>
                <a:cs typeface="Arial" charset="0"/>
              </a:rPr>
              <a:t>Egészségipar</a:t>
            </a:r>
          </a:p>
          <a:p>
            <a:pPr algn="ctr">
              <a:spcBef>
                <a:spcPct val="50000"/>
              </a:spcBef>
            </a:pPr>
            <a:endParaRPr lang="hu-HU" sz="1200" b="1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11290" name="Rectangle 2"/>
          <p:cNvSpPr>
            <a:spLocks noChangeArrowheads="1"/>
          </p:cNvSpPr>
          <p:nvPr/>
        </p:nvSpPr>
        <p:spPr bwMode="auto">
          <a:xfrm>
            <a:off x="0" y="512763"/>
            <a:ext cx="6337300" cy="68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</a:rPr>
              <a:t>Gazdaságfejlesztési Operatív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476250"/>
            <a:ext cx="5497513" cy="5635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Egyéb korlátozások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2117521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r>
              <a:rPr lang="hu-HU" sz="2400" dirty="0" smtClean="0"/>
              <a:t>Jogerős bírósági bejegyzés </a:t>
            </a:r>
          </a:p>
          <a:p>
            <a:r>
              <a:rPr lang="hu-HU" sz="2400" dirty="0" smtClean="0"/>
              <a:t>Iparági korlátozás (mezőgazdaság és ANNEX I. lista)</a:t>
            </a:r>
          </a:p>
          <a:p>
            <a:r>
              <a:rPr lang="hu-HU" sz="2400" dirty="0" smtClean="0"/>
              <a:t>Nem elszámolható költségek</a:t>
            </a:r>
          </a:p>
          <a:p>
            <a:r>
              <a:rPr lang="hu-HU" sz="2400" dirty="0" smtClean="0"/>
              <a:t>Területi korlátozás (kizárólag GOP)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3375"/>
            <a:ext cx="5497513" cy="90805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Egyéb tartalmi korlátozások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498600"/>
            <a:ext cx="8518525" cy="451817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514350" indent="-514350" algn="just">
              <a:lnSpc>
                <a:spcPct val="90000"/>
              </a:lnSpc>
              <a:buFont typeface="Arial" charset="0"/>
              <a:buAutoNum type="arabicPeriod"/>
            </a:pPr>
            <a:r>
              <a:rPr lang="hu-HU" sz="2400" b="1" dirty="0" smtClean="0"/>
              <a:t>Saját maga</a:t>
            </a:r>
            <a:r>
              <a:rPr lang="hu-HU" sz="2400" dirty="0" smtClean="0"/>
              <a:t> számára 25%-ot meghaladó mértékben végez logisztikai szolgáltatást </a:t>
            </a:r>
          </a:p>
          <a:p>
            <a:pPr marL="514350" indent="-514350" algn="just">
              <a:lnSpc>
                <a:spcPct val="90000"/>
              </a:lnSpc>
              <a:buFont typeface="Arial" charset="0"/>
              <a:buAutoNum type="arabicPeriod"/>
            </a:pPr>
            <a:r>
              <a:rPr lang="hu-HU" sz="2400" dirty="0" smtClean="0"/>
              <a:t>A projekt </a:t>
            </a:r>
            <a:r>
              <a:rPr lang="hu-HU" sz="2400" b="1" dirty="0" err="1" smtClean="0"/>
              <a:t>Annex</a:t>
            </a:r>
            <a:r>
              <a:rPr lang="hu-HU" sz="2400" b="1" dirty="0" smtClean="0"/>
              <a:t> I. 10. vagy 12.</a:t>
            </a:r>
            <a:r>
              <a:rPr lang="hu-HU" sz="2400" dirty="0" smtClean="0"/>
              <a:t> árucsoportjába tartozó termékek raktározását-tárolását szolgálja</a:t>
            </a:r>
          </a:p>
          <a:p>
            <a:pPr marL="514350" indent="-514350" algn="just">
              <a:lnSpc>
                <a:spcPct val="90000"/>
              </a:lnSpc>
              <a:buFont typeface="Arial" charset="0"/>
              <a:buAutoNum type="arabicPeriod"/>
            </a:pPr>
            <a:r>
              <a:rPr lang="hu-HU" sz="2400" b="1" dirty="0" smtClean="0"/>
              <a:t>Horizontális szempontok</a:t>
            </a:r>
            <a:r>
              <a:rPr lang="hu-HU" sz="2400" dirty="0" smtClean="0"/>
              <a:t> (legalább három, maximum 6 intézkedés)</a:t>
            </a:r>
          </a:p>
          <a:p>
            <a:pPr marL="819150" lvl="1" indent="-438150" algn="just">
              <a:lnSpc>
                <a:spcPct val="90000"/>
              </a:lnSpc>
              <a:buFont typeface="Arial" charset="0"/>
              <a:buAutoNum type="alphaLcParenR"/>
            </a:pPr>
            <a:r>
              <a:rPr lang="hu-HU" sz="2400" dirty="0" smtClean="0"/>
              <a:t>esélyegyenlőségi célcsoportok</a:t>
            </a:r>
          </a:p>
          <a:p>
            <a:pPr marL="819150" lvl="1" indent="-438150" algn="just">
              <a:lnSpc>
                <a:spcPct val="90000"/>
              </a:lnSpc>
              <a:buFont typeface="Arial" charset="0"/>
              <a:buAutoNum type="alphaLcParenR"/>
            </a:pPr>
            <a:r>
              <a:rPr lang="hu-HU" sz="2400" dirty="0" smtClean="0"/>
              <a:t>fenntarthatóság </a:t>
            </a:r>
          </a:p>
          <a:p>
            <a:pPr marL="514350" indent="-514350" algn="just">
              <a:lnSpc>
                <a:spcPct val="90000"/>
              </a:lnSpc>
              <a:buFont typeface="Arial" charset="0"/>
              <a:buAutoNum type="arabicPeriod"/>
            </a:pPr>
            <a:r>
              <a:rPr lang="hu-HU" sz="2400" dirty="0" smtClean="0"/>
              <a:t>Más vissza nem térítendő támogatással nem kombinálható </a:t>
            </a:r>
          </a:p>
          <a:p>
            <a:pPr marL="514350" indent="-514350" algn="just">
              <a:lnSpc>
                <a:spcPct val="90000"/>
              </a:lnSpc>
              <a:buFont typeface="Arial" charset="0"/>
              <a:buAutoNum type="arabicPeriod"/>
            </a:pPr>
            <a:r>
              <a:rPr lang="hu-HU" sz="2400" dirty="0" smtClean="0"/>
              <a:t>Zárt végű pénzügyi lízing keretében történő beszerzéshez támogatás nem igényelhető.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3375"/>
            <a:ext cx="2992438" cy="7334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Határidők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700213"/>
            <a:ext cx="8229600" cy="359484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algn="just"/>
            <a:r>
              <a:rPr lang="hu-HU" sz="2400" dirty="0" smtClean="0"/>
              <a:t>Megkezdettség: </a:t>
            </a:r>
            <a:r>
              <a:rPr lang="hu-HU" sz="2400" b="1" dirty="0" smtClean="0"/>
              <a:t>befogadásról szóló értesítés kézhezvételét követő napon</a:t>
            </a:r>
            <a:r>
              <a:rPr lang="hu-HU" sz="2400" dirty="0" smtClean="0"/>
              <a:t> </a:t>
            </a:r>
          </a:p>
          <a:p>
            <a:pPr algn="just"/>
            <a:r>
              <a:rPr lang="hu-HU" sz="2400" dirty="0" smtClean="0"/>
              <a:t>Befejezés: 24 hónapon belül </a:t>
            </a:r>
          </a:p>
          <a:p>
            <a:pPr algn="just"/>
            <a:r>
              <a:rPr lang="hu-HU" sz="2400" dirty="0" smtClean="0"/>
              <a:t>Elszámolása: legkésőbb 2014. június 30. </a:t>
            </a:r>
          </a:p>
          <a:p>
            <a:pPr algn="just"/>
            <a:r>
              <a:rPr lang="hu-HU" sz="2400" dirty="0" smtClean="0"/>
              <a:t>A pályázónak vállalnia kell, hogy a támogatott beruházással létrehozott termelő kapacitásokat, információs technológiai fejlesztéseket a projekt befejezését követő 3. évig az adott régióban fenntartja és üzemelteti.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None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3500" y="404813"/>
            <a:ext cx="5013325" cy="777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Pénzügyi feltételek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950" y="1628775"/>
            <a:ext cx="8589963" cy="2991606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algn="just"/>
            <a:r>
              <a:rPr lang="hu-HU" sz="2400" dirty="0" smtClean="0"/>
              <a:t>A támogatás visszatérítendő és vissza nem térítendő támogatásból áll </a:t>
            </a:r>
          </a:p>
          <a:p>
            <a:pPr algn="just"/>
            <a:r>
              <a:rPr lang="hu-HU" sz="2400" dirty="0" smtClean="0"/>
              <a:t>25% igazolt saját forrással kell rendelkeznie </a:t>
            </a:r>
          </a:p>
          <a:p>
            <a:pPr algn="just"/>
            <a:r>
              <a:rPr lang="hu-HU" sz="2400" dirty="0" smtClean="0"/>
              <a:t>a támogatás vonatkozásában a Kedvezményezett biztosíték nyújtására nem kötelezett (kivitelezési időszak alatt). </a:t>
            </a:r>
          </a:p>
          <a:p>
            <a:pPr algn="just"/>
            <a:r>
              <a:rPr lang="hu-HU" sz="2400" dirty="0" smtClean="0"/>
              <a:t>Előleg igénylésére nincsen lehetőség </a:t>
            </a:r>
          </a:p>
          <a:p>
            <a:pPr algn="just"/>
            <a:r>
              <a:rPr lang="hu-HU" sz="2400" dirty="0" smtClean="0"/>
              <a:t>Egyösszegű elszámolás</a:t>
            </a:r>
            <a:endParaRPr lang="hu-HU" sz="24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16613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179388" y="692150"/>
            <a:ext cx="4495800" cy="477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Befogadási kritériumok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34925" y="1298144"/>
            <a:ext cx="8856663" cy="537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46" tIns="54873" rIns="109746" bIns="54873" anchor="ctr">
            <a:spAutoFit/>
          </a:bodyPr>
          <a:lstStyle/>
          <a:p>
            <a:pPr algn="just"/>
            <a:r>
              <a:rPr lang="hu-HU" i="1" dirty="0" smtClean="0"/>
              <a:t>Befogadási kritériumok a jogszabály alapján:</a:t>
            </a:r>
            <a:endParaRPr lang="hu-HU" dirty="0" smtClean="0"/>
          </a:p>
          <a:p>
            <a:pPr algn="just"/>
            <a:r>
              <a:rPr lang="hu-HU" dirty="0" err="1" smtClean="0"/>
              <a:t>aa</a:t>
            </a:r>
            <a:r>
              <a:rPr lang="hu-HU" dirty="0" smtClean="0"/>
              <a:t>) a pályázat a benyújtási határid</a:t>
            </a:r>
            <a:r>
              <a:rPr lang="hu-HU" sz="1400" b="1" dirty="0" smtClean="0"/>
              <a:t>ő</a:t>
            </a:r>
            <a:r>
              <a:rPr lang="hu-HU" dirty="0" smtClean="0"/>
              <a:t>n belül került benyújtásra,</a:t>
            </a:r>
          </a:p>
          <a:p>
            <a:pPr algn="just"/>
            <a:r>
              <a:rPr lang="hu-HU" dirty="0" smtClean="0"/>
              <a:t>ab) az igényelt támogatás összege </a:t>
            </a:r>
          </a:p>
          <a:p>
            <a:pPr algn="just"/>
            <a:r>
              <a:rPr lang="hu-HU" dirty="0" err="1" smtClean="0"/>
              <a:t>ac</a:t>
            </a:r>
            <a:r>
              <a:rPr lang="hu-HU" dirty="0" smtClean="0"/>
              <a:t>) a támogatást igényl</a:t>
            </a:r>
            <a:r>
              <a:rPr lang="hu-HU" sz="1400" b="1" dirty="0" smtClean="0"/>
              <a:t>ő</a:t>
            </a:r>
            <a:r>
              <a:rPr lang="hu-HU" dirty="0" smtClean="0"/>
              <a:t> a Pályázati Felhívásban meghatározott lehetséges pályázói körbe tartozik</a:t>
            </a:r>
          </a:p>
          <a:p>
            <a:pPr algn="just"/>
            <a:endParaRPr lang="hu-HU" dirty="0" smtClean="0"/>
          </a:p>
          <a:p>
            <a:pPr algn="just"/>
            <a:r>
              <a:rPr lang="hu-HU" i="1" dirty="0" smtClean="0"/>
              <a:t>A pályázati kiírások esetében alkalmazandó további befogadási kritériumok:</a:t>
            </a:r>
            <a:endParaRPr lang="hu-HU" dirty="0" smtClean="0"/>
          </a:p>
          <a:p>
            <a:pPr algn="just"/>
            <a:r>
              <a:rPr lang="hu-HU" dirty="0" err="1" smtClean="0"/>
              <a:t>ba</a:t>
            </a:r>
            <a:r>
              <a:rPr lang="hu-HU" dirty="0" smtClean="0"/>
              <a:t>) a Projekt adatlap az adott pályázati kiíráshoz közzétett kitöltő programmal került elkészítésre,</a:t>
            </a:r>
          </a:p>
          <a:p>
            <a:pPr algn="just"/>
            <a:r>
              <a:rPr lang="hu-HU" dirty="0" err="1" smtClean="0"/>
              <a:t>bb</a:t>
            </a:r>
            <a:r>
              <a:rPr lang="hu-HU" dirty="0" smtClean="0"/>
              <a:t>) a Projekt adatlap </a:t>
            </a:r>
            <a:r>
              <a:rPr lang="hu-HU" dirty="0" err="1" smtClean="0"/>
              <a:t>xdat</a:t>
            </a:r>
            <a:r>
              <a:rPr lang="hu-HU" dirty="0" smtClean="0"/>
              <a:t>/</a:t>
            </a:r>
            <a:r>
              <a:rPr lang="hu-HU" dirty="0" err="1" smtClean="0"/>
              <a:t>xzip</a:t>
            </a:r>
            <a:r>
              <a:rPr lang="hu-HU" dirty="0" smtClean="0"/>
              <a:t> formátumban került benyújtásra (a </a:t>
            </a:r>
            <a:r>
              <a:rPr lang="hu-HU" dirty="0" err="1" smtClean="0"/>
              <a:t>pdf</a:t>
            </a:r>
            <a:r>
              <a:rPr lang="hu-HU" dirty="0" smtClean="0"/>
              <a:t> formátumban benyújtott Projekt adatlap feldolgozására nincs lehetőség)</a:t>
            </a:r>
          </a:p>
          <a:p>
            <a:pPr algn="just"/>
            <a:r>
              <a:rPr lang="hu-HU" dirty="0" err="1" smtClean="0"/>
              <a:t>bc</a:t>
            </a:r>
            <a:r>
              <a:rPr lang="hu-HU" dirty="0" smtClean="0"/>
              <a:t>) az </a:t>
            </a:r>
            <a:r>
              <a:rPr lang="hu-HU" dirty="0" err="1" smtClean="0"/>
              <a:t>xdat</a:t>
            </a:r>
            <a:r>
              <a:rPr lang="hu-HU" dirty="0" smtClean="0"/>
              <a:t>/</a:t>
            </a:r>
            <a:r>
              <a:rPr lang="hu-HU" dirty="0" err="1" smtClean="0"/>
              <a:t>xzip</a:t>
            </a:r>
            <a:r>
              <a:rPr lang="hu-HU" dirty="0" smtClean="0"/>
              <a:t> file-ban csatolt Projekt adatlap nem üres.</a:t>
            </a:r>
          </a:p>
          <a:p>
            <a:pPr algn="just"/>
            <a:endParaRPr lang="hu-HU" dirty="0" smtClean="0"/>
          </a:p>
          <a:p>
            <a:pPr algn="just"/>
            <a:r>
              <a:rPr lang="hu-HU" i="1" dirty="0" smtClean="0"/>
              <a:t>Jogosultsági kritériumok:</a:t>
            </a:r>
            <a:endParaRPr lang="hu-HU" dirty="0" smtClean="0"/>
          </a:p>
          <a:p>
            <a:pPr algn="just"/>
            <a:r>
              <a:rPr lang="hu-HU" dirty="0" err="1" smtClean="0"/>
              <a:t>ca</a:t>
            </a:r>
            <a:r>
              <a:rPr lang="hu-HU" dirty="0" smtClean="0"/>
              <a:t>) A pályázó vállalkozás a Projekt adatlapon megadott információk alapján megfelel a Pályázati Felhívás B. „Pályázók köre” fejezetben foglaltaknak.</a:t>
            </a:r>
          </a:p>
          <a:p>
            <a:pPr defTabSz="1096963">
              <a:buClr>
                <a:srgbClr val="27BF4F"/>
              </a:buClr>
            </a:pPr>
            <a:endParaRPr lang="hu-HU" dirty="0">
              <a:cs typeface="Arial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4925" y="115888"/>
            <a:ext cx="7921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Jóváhagyási folyamat:</a:t>
            </a:r>
          </a:p>
        </p:txBody>
      </p:sp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6156325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76250"/>
            <a:ext cx="5238750" cy="777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Tartalmi kritériumok 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665937"/>
            <a:ext cx="8229600" cy="337324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lIns="109746" tIns="54873" rIns="109746" bIns="54873" anchor="ctr">
            <a:sp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1.2. pont A választott Hitelintézet neve</a:t>
            </a:r>
            <a:r>
              <a:rPr lang="hu-HU" sz="2000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2.1. pont A projekt címe</a:t>
            </a:r>
            <a:r>
              <a:rPr lang="hu-HU" sz="2000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2.2. pont A projekt megvalósulásának helyszíne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		Bejegyzés meg van?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2.3.-2.4. pont A projekt megvalósítás kezdetének és befejezésének időpontja</a:t>
            </a:r>
            <a:r>
              <a:rPr lang="hu-HU" sz="2000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2.5. pont A projekt elszámolható költségei összesen (Ft)</a:t>
            </a:r>
            <a:r>
              <a:rPr lang="hu-HU" sz="2000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2.6. pont Az igényelt vissza nem térítendő támogatás összege (Ft)</a:t>
            </a:r>
            <a:r>
              <a:rPr lang="hu-HU" sz="2000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i="1" dirty="0" smtClean="0"/>
              <a:t>2.7. pont A vissza nem térítendő támogatás mértéke (%)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dirty="0" smtClean="0">
                <a:latin typeface="Arial" charset="0"/>
              </a:rPr>
              <a:t>2.8. pont </a:t>
            </a:r>
            <a:r>
              <a:rPr lang="hu-HU" sz="2000" dirty="0" smtClean="0">
                <a:latin typeface="Arial" charset="0"/>
              </a:rPr>
              <a:t> A </a:t>
            </a:r>
            <a:r>
              <a:rPr lang="hu-HU" sz="2000" dirty="0" smtClean="0">
                <a:latin typeface="Arial" charset="0"/>
              </a:rPr>
              <a:t>projekt célja (csak GOP-3.2.1/KHG esetén)</a:t>
            </a:r>
            <a:r>
              <a:rPr lang="hu-HU" sz="2000" dirty="0" smtClean="0"/>
              <a:t> </a:t>
            </a:r>
          </a:p>
          <a:p>
            <a:pPr marL="0" indent="0" defTabSz="1096963" eaLnBrk="1" hangingPunct="1">
              <a:spcBef>
                <a:spcPct val="0"/>
              </a:spcBef>
              <a:buFontTx/>
              <a:buNone/>
            </a:pPr>
            <a:endParaRPr lang="hu-HU" sz="18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054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16613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107950" y="1328257"/>
            <a:ext cx="8470900" cy="454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pPr marL="85725" indent="-85725" algn="just" defTabSz="914400">
              <a:tabLst>
                <a:tab pos="266700" algn="l"/>
              </a:tabLst>
            </a:pPr>
            <a:r>
              <a:rPr lang="hu-HU" dirty="0" smtClean="0"/>
              <a:t>A pályázó adatai a cégkivonatban megadottakkal megegyez</a:t>
            </a:r>
            <a:r>
              <a:rPr lang="hu-HU" sz="1600" dirty="0" smtClean="0">
                <a:latin typeface="Arial" charset="0"/>
              </a:rPr>
              <a:t>ő</a:t>
            </a:r>
            <a:r>
              <a:rPr lang="hu-HU" dirty="0" smtClean="0">
                <a:latin typeface="Arial" charset="0"/>
              </a:rPr>
              <a:t>en</a:t>
            </a:r>
            <a:endParaRPr lang="hu-HU" dirty="0" smtClean="0"/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3.6. pont Alapítás időpontja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dirty="0" smtClean="0"/>
              <a:t> 			Rendelkezik 2 teljes lezárt évvel?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3.7. pont Minősítési kód</a:t>
            </a:r>
            <a:r>
              <a:rPr lang="hu-HU" dirty="0" smtClean="0"/>
              <a:t> 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dirty="0" smtClean="0"/>
              <a:t>			KKV?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3.8.1. - 3.8.2. pont főtevékenység TEÁOR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3.9.1. - 3.9.2. pont fejlesztendő tevékenység TEÁOR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			Iparági korlátozás ellenőrzése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3.10. pont A pályázó ÁFA levonási joga a támogatott projekttel kapcsolatban</a:t>
            </a:r>
            <a:r>
              <a:rPr lang="hu-HU" dirty="0" smtClean="0"/>
              <a:t> 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dirty="0" smtClean="0"/>
              <a:t>			Nettó, vagy bruttó elszámoló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3.15. pont Kapcsolattartó személy (projekt menedzser) adatai</a:t>
            </a:r>
            <a:r>
              <a:rPr lang="hu-HU" dirty="0" smtClean="0"/>
              <a:t> 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i="1" dirty="0" smtClean="0"/>
              <a:t>3.16. pont Gazdálkodási adatok</a:t>
            </a:r>
            <a:r>
              <a:rPr lang="hu-HU" dirty="0" smtClean="0"/>
              <a:t> </a:t>
            </a:r>
          </a:p>
          <a:p>
            <a:pPr marL="85725" indent="-85725" algn="just" defTabSz="914400">
              <a:tabLst>
                <a:tab pos="266700" algn="l"/>
              </a:tabLst>
            </a:pPr>
            <a:r>
              <a:rPr lang="hu-HU" dirty="0" smtClean="0"/>
              <a:t>			Beszámoló alapján ellenőrizve, pályázó gazdálkodására 			vonatkozó korlátok ellenőrzése</a:t>
            </a:r>
          </a:p>
          <a:p>
            <a:pPr defTabSz="1096963"/>
            <a:endParaRPr lang="hu-HU" dirty="0">
              <a:cs typeface="Arial" charset="0"/>
            </a:endParaRP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117475" y="476250"/>
            <a:ext cx="27257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A pályázó adatai</a:t>
            </a:r>
          </a:p>
        </p:txBody>
      </p:sp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16613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76250"/>
            <a:ext cx="4754563" cy="51911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Pályázó egyéb projektjei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496188"/>
            <a:ext cx="8229600" cy="16066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pPr algn="just">
              <a:buNone/>
            </a:pPr>
            <a:r>
              <a:rPr lang="hu-HU" sz="1800" i="1" dirty="0" smtClean="0"/>
              <a:t>4.1. pont Állami támogatások</a:t>
            </a:r>
            <a:r>
              <a:rPr lang="hu-HU" sz="1800" dirty="0" smtClean="0"/>
              <a:t> </a:t>
            </a:r>
          </a:p>
          <a:p>
            <a:pPr algn="just">
              <a:buNone/>
            </a:pPr>
            <a:r>
              <a:rPr lang="hu-HU" sz="1800" dirty="0" smtClean="0"/>
              <a:t>	elmúlt öt évben állami, illetve európai uniós támogatásból megvalósított projektjeit </a:t>
            </a:r>
          </a:p>
          <a:p>
            <a:pPr algn="just">
              <a:buNone/>
            </a:pPr>
            <a:r>
              <a:rPr lang="hu-HU" sz="1800" i="1" dirty="0" smtClean="0"/>
              <a:t>4.2. pont Kockázati tőkejuttatás</a:t>
            </a:r>
            <a:r>
              <a:rPr lang="hu-HU" sz="1800" dirty="0" smtClean="0"/>
              <a:t> </a:t>
            </a:r>
          </a:p>
          <a:p>
            <a:pPr marL="0" indent="0" defTabSz="1096963" eaLnBrk="1" hangingPunct="1">
              <a:spcBef>
                <a:spcPct val="0"/>
              </a:spcBef>
              <a:buFontTx/>
              <a:buNone/>
            </a:pPr>
            <a:endParaRPr lang="hu-HU" sz="18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16613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107950" y="1329437"/>
            <a:ext cx="8556625" cy="42658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pPr algn="just" defTabSz="914400"/>
            <a:r>
              <a:rPr lang="hu-HU" i="1" dirty="0" smtClean="0"/>
              <a:t>5.1. pont Jelölje meg, hogy a pályázat melyik célterületre irányul</a:t>
            </a:r>
            <a:r>
              <a:rPr lang="hu-HU" dirty="0" smtClean="0"/>
              <a:t> </a:t>
            </a:r>
          </a:p>
          <a:p>
            <a:pPr algn="just" defTabSz="914400"/>
            <a:r>
              <a:rPr lang="hu-HU" dirty="0" smtClean="0"/>
              <a:t>	Egyszerre több célterület is megjelölhető</a:t>
            </a:r>
          </a:p>
          <a:p>
            <a:pPr algn="just" defTabSz="914400"/>
            <a:r>
              <a:rPr lang="hu-HU" dirty="0" smtClean="0"/>
              <a:t>	A megjelölt célterülethez költség adatnak is kell társulnia</a:t>
            </a:r>
          </a:p>
          <a:p>
            <a:pPr algn="just" defTabSz="914400"/>
            <a:r>
              <a:rPr lang="hu-HU" i="1" dirty="0" smtClean="0"/>
              <a:t>5.2. pont Kérjük, adja meg a tervezett </a:t>
            </a:r>
            <a:r>
              <a:rPr lang="hu-HU" i="1" dirty="0" err="1" smtClean="0"/>
              <a:t>domain</a:t>
            </a:r>
            <a:r>
              <a:rPr lang="hu-HU" i="1" dirty="0" smtClean="0"/>
              <a:t> nevet</a:t>
            </a:r>
            <a:r>
              <a:rPr lang="hu-HU" dirty="0" smtClean="0"/>
              <a:t> </a:t>
            </a:r>
          </a:p>
          <a:p>
            <a:pPr algn="just" defTabSz="914400"/>
            <a:r>
              <a:rPr lang="hu-HU" dirty="0" smtClean="0"/>
              <a:t>	</a:t>
            </a:r>
            <a:r>
              <a:rPr lang="hu-HU" dirty="0" err="1" smtClean="0"/>
              <a:t>Opciónális</a:t>
            </a:r>
            <a:r>
              <a:rPr lang="hu-HU" dirty="0" smtClean="0"/>
              <a:t>, csak, új regisztráció esetén</a:t>
            </a:r>
          </a:p>
          <a:p>
            <a:pPr algn="just" defTabSz="914400"/>
            <a:r>
              <a:rPr lang="hu-HU" i="1" dirty="0" smtClean="0"/>
              <a:t>5.3. pont A projekt költségvetése</a:t>
            </a:r>
          </a:p>
          <a:p>
            <a:pPr algn="just" defTabSz="914400"/>
            <a:r>
              <a:rPr lang="hu-HU" i="1" dirty="0" smtClean="0"/>
              <a:t>	Csak elszámolható költséget tartalmazhat!!!</a:t>
            </a:r>
          </a:p>
          <a:p>
            <a:pPr algn="just" defTabSz="914400"/>
            <a:r>
              <a:rPr lang="hu-HU" i="1" dirty="0" smtClean="0"/>
              <a:t>5.3.2. pont Elszámolható költségek és tevékenységek</a:t>
            </a:r>
            <a:r>
              <a:rPr lang="hu-HU" dirty="0" smtClean="0"/>
              <a:t> </a:t>
            </a:r>
          </a:p>
          <a:p>
            <a:pPr algn="just" defTabSz="914400"/>
            <a:r>
              <a:rPr lang="hu-HU" dirty="0" smtClean="0"/>
              <a:t>	%-os korlátokat ellenőrizni</a:t>
            </a:r>
          </a:p>
          <a:p>
            <a:pPr algn="just" defTabSz="914400"/>
            <a:r>
              <a:rPr lang="hu-HU" i="1" dirty="0" smtClean="0"/>
              <a:t>5.3.3. pont A támogatható tevékenységek ütemezése</a:t>
            </a:r>
            <a:r>
              <a:rPr lang="hu-HU" dirty="0" smtClean="0"/>
              <a:t> </a:t>
            </a:r>
          </a:p>
          <a:p>
            <a:pPr algn="just" defTabSz="914400"/>
            <a:r>
              <a:rPr lang="hu-HU" dirty="0" smtClean="0"/>
              <a:t>	Utólag, egy összegben számolhat el</a:t>
            </a:r>
          </a:p>
          <a:p>
            <a:pPr algn="just" defTabSz="914400"/>
            <a:r>
              <a:rPr lang="hu-HU" i="1" dirty="0" smtClean="0"/>
              <a:t>5.4. pont Források</a:t>
            </a:r>
            <a:r>
              <a:rPr lang="hu-HU" dirty="0" smtClean="0"/>
              <a:t> </a:t>
            </a:r>
          </a:p>
          <a:p>
            <a:pPr algn="just" defTabSz="914400"/>
            <a:r>
              <a:rPr lang="hu-HU" dirty="0" smtClean="0"/>
              <a:t>	I. Saját forrás 25%</a:t>
            </a:r>
          </a:p>
          <a:p>
            <a:pPr algn="just" defTabSz="914400"/>
            <a:r>
              <a:rPr lang="hu-HU" dirty="0" smtClean="0"/>
              <a:t>	III. Támogatás rögzített 25%, legfeljebb 150 millió Ft. </a:t>
            </a:r>
          </a:p>
          <a:p>
            <a:pPr defTabSz="1096963"/>
            <a:endParaRPr lang="hu-HU" dirty="0">
              <a:cs typeface="Arial" charset="0"/>
            </a:endParaRP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476250"/>
            <a:ext cx="527208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A projekt részletes bemutatása </a:t>
            </a:r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16613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107950" y="2195637"/>
            <a:ext cx="8785225" cy="297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pPr marL="447675" indent="-447675" algn="just" defTabSz="914400">
              <a:tabLst>
                <a:tab pos="361950" algn="l"/>
              </a:tabLst>
            </a:pPr>
            <a:r>
              <a:rPr lang="hu-HU" i="1" dirty="0" smtClean="0"/>
              <a:t>5.6. pont Előzetes monitoring mutatók</a:t>
            </a:r>
            <a:r>
              <a:rPr lang="hu-HU" dirty="0" smtClean="0"/>
              <a:t> 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dirty="0" smtClean="0"/>
              <a:t>			bázis érték a pályázat benyújtását megel</a:t>
            </a:r>
            <a:r>
              <a:rPr lang="hu-HU" sz="1600" dirty="0" smtClean="0"/>
              <a:t>ő</a:t>
            </a:r>
            <a:r>
              <a:rPr lang="hu-HU" dirty="0" smtClean="0"/>
              <a:t>z</a:t>
            </a:r>
            <a:r>
              <a:rPr lang="hu-HU" sz="1600" dirty="0" smtClean="0"/>
              <a:t>ő</a:t>
            </a:r>
            <a:r>
              <a:rPr lang="hu-HU" dirty="0" smtClean="0"/>
              <a:t> év (2010) 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dirty="0" smtClean="0"/>
              <a:t>			célérték a projekt fenntartási időszak vége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i="1" dirty="0" smtClean="0"/>
              <a:t>6. pont Esélyegyenlőség érvényesülése</a:t>
            </a:r>
            <a:r>
              <a:rPr lang="hu-HU" dirty="0" smtClean="0"/>
              <a:t> </a:t>
            </a:r>
            <a:r>
              <a:rPr lang="hu-HU" dirty="0" smtClean="0">
                <a:latin typeface="Arial" charset="0"/>
              </a:rPr>
              <a:t>(konstrukciónként változó elemek)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dirty="0" smtClean="0"/>
              <a:t>			legalább </a:t>
            </a:r>
            <a:r>
              <a:rPr lang="hu-HU" dirty="0" smtClean="0">
                <a:latin typeface="Arial" charset="0"/>
              </a:rPr>
              <a:t>3</a:t>
            </a:r>
            <a:r>
              <a:rPr lang="hu-HU" dirty="0" smtClean="0"/>
              <a:t>, maximum 6 intézkedés 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dirty="0" smtClean="0"/>
              <a:t>			vállalt intézkedéseknél értékek megadása kötelez</a:t>
            </a:r>
            <a:r>
              <a:rPr lang="hu-HU" sz="1600" dirty="0" smtClean="0"/>
              <a:t>ő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i="1" dirty="0" smtClean="0"/>
              <a:t>7. pont Környezeti fenntarthatóság</a:t>
            </a:r>
            <a:r>
              <a:rPr lang="hu-HU" dirty="0" smtClean="0"/>
              <a:t> </a:t>
            </a:r>
            <a:r>
              <a:rPr lang="hu-HU" dirty="0" smtClean="0">
                <a:latin typeface="Arial" charset="0"/>
              </a:rPr>
              <a:t>(konstrukciónként változó elemek)</a:t>
            </a:r>
            <a:endParaRPr lang="hu-HU" dirty="0" smtClean="0"/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dirty="0" smtClean="0"/>
              <a:t>			legalább </a:t>
            </a:r>
            <a:r>
              <a:rPr lang="hu-HU" dirty="0" smtClean="0">
                <a:latin typeface="Arial" charset="0"/>
              </a:rPr>
              <a:t>3</a:t>
            </a:r>
            <a:r>
              <a:rPr lang="hu-HU" dirty="0" smtClean="0"/>
              <a:t>, maximum 6 intézkedés </a:t>
            </a:r>
          </a:p>
          <a:p>
            <a:pPr marL="447675" indent="-447675" algn="just" defTabSz="914400">
              <a:tabLst>
                <a:tab pos="361950" algn="l"/>
              </a:tabLst>
            </a:pPr>
            <a:r>
              <a:rPr lang="hu-HU" dirty="0" smtClean="0"/>
              <a:t>			vállalt intézkedéseknél értékek megadása kötelez</a:t>
            </a:r>
            <a:r>
              <a:rPr lang="hu-HU" sz="1600" dirty="0" smtClean="0"/>
              <a:t>ő</a:t>
            </a:r>
          </a:p>
          <a:p>
            <a:pPr defTabSz="1096963"/>
            <a:endParaRPr lang="hu-HU" dirty="0">
              <a:cs typeface="Arial" charset="0"/>
            </a:endParaRPr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476250"/>
            <a:ext cx="51847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A projekt részletes bemutatása 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880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79388" y="188913"/>
            <a:ext cx="5616575" cy="647700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</a:rPr>
              <a:t>GOP és KMOP aktuális helyzete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b="1" smtClean="0">
              <a:solidFill>
                <a:srgbClr val="27BF4F"/>
              </a:solidFill>
            </a:endParaRPr>
          </a:p>
        </p:txBody>
      </p:sp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694848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 cstate="print"/>
          <a:srcRect b="8171"/>
          <a:stretch>
            <a:fillRect/>
          </a:stretch>
        </p:blipFill>
        <p:spPr bwMode="auto">
          <a:xfrm>
            <a:off x="2513013" y="3727450"/>
            <a:ext cx="66675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13" y="476250"/>
            <a:ext cx="5497512" cy="5635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Üzleti terv és megvalósíthatósági adatlap 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896056"/>
            <a:ext cx="8229600" cy="35548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pPr algn="just"/>
            <a:r>
              <a:rPr lang="hu-HU" sz="1800" dirty="0" smtClean="0">
                <a:latin typeface="Verdana" pitchFamily="34" charset="0"/>
                <a:cs typeface="Arial" charset="0"/>
              </a:rPr>
              <a:t>I. </a:t>
            </a:r>
            <a:r>
              <a:rPr lang="hu-HU" sz="2100" dirty="0" smtClean="0"/>
              <a:t>I. A projekt rövid összefoglalása </a:t>
            </a:r>
          </a:p>
          <a:p>
            <a:pPr lvl="1" algn="just">
              <a:buNone/>
            </a:pPr>
            <a:r>
              <a:rPr lang="hu-HU" sz="1500" dirty="0" smtClean="0"/>
              <a:t>vállalkozás jelenlegi tevékenysége, a projekt céljai, tevékenységek és elvárt eredmények </a:t>
            </a:r>
          </a:p>
          <a:p>
            <a:pPr algn="just"/>
            <a:r>
              <a:rPr lang="hu-HU" sz="2100" dirty="0" smtClean="0"/>
              <a:t>II. A jelenlegi helyzet bemutatása </a:t>
            </a:r>
          </a:p>
          <a:p>
            <a:pPr algn="just">
              <a:buNone/>
            </a:pPr>
            <a:r>
              <a:rPr lang="hu-HU" sz="2500" dirty="0" smtClean="0"/>
              <a:t>	</a:t>
            </a:r>
            <a:r>
              <a:rPr lang="hu-HU" sz="1600" dirty="0" smtClean="0"/>
              <a:t>vállalkozás története, termékei/szolgáltatásai</a:t>
            </a:r>
            <a:r>
              <a:rPr lang="hu-HU" sz="2500" dirty="0" smtClean="0"/>
              <a:t> </a:t>
            </a:r>
          </a:p>
          <a:p>
            <a:pPr algn="just"/>
            <a:r>
              <a:rPr lang="hu-HU" sz="2100" dirty="0" smtClean="0"/>
              <a:t>III. A fejlesztés/projekt indokoltsága </a:t>
            </a:r>
          </a:p>
          <a:p>
            <a:pPr algn="just">
              <a:buNone/>
            </a:pPr>
            <a:r>
              <a:rPr lang="hu-HU" sz="1400" dirty="0" smtClean="0"/>
              <a:t>	technológia, erőforrás, releváns információ</a:t>
            </a:r>
          </a:p>
          <a:p>
            <a:pPr algn="just"/>
            <a:r>
              <a:rPr lang="hu-HU" sz="2100" dirty="0" smtClean="0"/>
              <a:t>IV. A fejlesztés/projekt részletes szakmai tartalmának bemutatása </a:t>
            </a:r>
          </a:p>
          <a:p>
            <a:pPr algn="just"/>
            <a:r>
              <a:rPr lang="hu-HU" sz="2100" dirty="0" smtClean="0"/>
              <a:t>V. Eszközbeszerzés részletezése </a:t>
            </a:r>
            <a:r>
              <a:rPr lang="hu-HU" sz="2100" dirty="0" smtClean="0">
                <a:latin typeface="Arial" charset="0"/>
              </a:rPr>
              <a:t>(</a:t>
            </a:r>
            <a:r>
              <a:rPr lang="hu-HU" sz="2000" dirty="0" smtClean="0"/>
              <a:t>12 000 karakter)</a:t>
            </a:r>
            <a:endParaRPr lang="hu-HU" sz="2100" dirty="0" smtClean="0">
              <a:latin typeface="Arial" charset="0"/>
            </a:endParaRPr>
          </a:p>
          <a:p>
            <a:pPr algn="just">
              <a:buNone/>
            </a:pPr>
            <a:r>
              <a:rPr lang="hu-HU" sz="1600" dirty="0" smtClean="0"/>
              <a:t>	Eszközök megnevezése, VTSZ száma, műszaki specifikáció, leírások.</a:t>
            </a:r>
          </a:p>
          <a:p>
            <a:pPr marL="0" indent="0" defTabSz="1096963" eaLnBrk="1" hangingPunct="1">
              <a:spcBef>
                <a:spcPct val="0"/>
              </a:spcBef>
              <a:buFontTx/>
              <a:buNone/>
            </a:pPr>
            <a:endParaRPr lang="hu-HU" sz="18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16613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260350"/>
            <a:ext cx="5497513" cy="90805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Egyéb korlátozások a projekt tartalmával kapcsolatban 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805121"/>
            <a:ext cx="8229600" cy="201903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pPr marL="514350" indent="-514350" algn="just"/>
            <a:r>
              <a:rPr lang="hu-HU" sz="2000" dirty="0" smtClean="0"/>
              <a:t>Nem nyújtható támogatás operatív és zárt végű lízing, bérlet és haszonbérlet keretében történő beszerzéshez. </a:t>
            </a:r>
          </a:p>
          <a:p>
            <a:pPr marL="514350" indent="-514350" algn="just"/>
            <a:r>
              <a:rPr lang="hu-HU" sz="2000" dirty="0" smtClean="0"/>
              <a:t>Ha a projekt megvalósítása kiemelkedően jelentős kockázatot hordoz, akkor a pályázat nincs összhangban a pályázati kiírás célkitűzéseivel, ezért elutasításra kerülhet.  </a:t>
            </a:r>
          </a:p>
          <a:p>
            <a:pPr marL="0" indent="0" defTabSz="1096963" eaLnBrk="1" hangingPunct="1">
              <a:spcBef>
                <a:spcPct val="0"/>
              </a:spcBef>
              <a:buClr>
                <a:srgbClr val="27BF4F"/>
              </a:buClr>
              <a:buNone/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126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16613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333375"/>
            <a:ext cx="5705475" cy="7334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Egyéb korlátozások a projekt tartalmával kapcsolatban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920040"/>
            <a:ext cx="8229600" cy="256071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r>
              <a:rPr lang="hu-HU" sz="2400" dirty="0" smtClean="0"/>
              <a:t>Rendezett munkaügyi kapcsolatok </a:t>
            </a:r>
          </a:p>
          <a:p>
            <a:r>
              <a:rPr lang="hu-HU" sz="2400" dirty="0" smtClean="0"/>
              <a:t>Végrehajtás a cégkivonatban </a:t>
            </a:r>
          </a:p>
          <a:p>
            <a:r>
              <a:rPr lang="hu-HU" sz="2400" dirty="0" smtClean="0"/>
              <a:t>Kereskedelmi státusz</a:t>
            </a:r>
          </a:p>
          <a:p>
            <a:r>
              <a:rPr lang="hu-HU" sz="2400" dirty="0" smtClean="0"/>
              <a:t>Konzorcium</a:t>
            </a:r>
          </a:p>
          <a:p>
            <a:r>
              <a:rPr lang="hu-HU" sz="2400" dirty="0" smtClean="0"/>
              <a:t>Végrehajtási eljárás</a:t>
            </a:r>
          </a:p>
          <a:p>
            <a:pPr marL="0" indent="0" defTabSz="1096963" eaLnBrk="1" hangingPunct="1">
              <a:spcBef>
                <a:spcPct val="0"/>
              </a:spcBef>
              <a:buClr>
                <a:srgbClr val="27BF4F"/>
              </a:buClr>
              <a:buNone/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146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404813"/>
            <a:ext cx="5905500" cy="6048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 pályázathoz csatolandó mellékletek 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2012535"/>
            <a:ext cx="8229600" cy="248685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 anchor="ctr">
            <a:spAutoFit/>
          </a:bodyPr>
          <a:lstStyle/>
          <a:p>
            <a:r>
              <a:rPr lang="hu-HU" sz="2400" dirty="0" smtClean="0"/>
              <a:t>Jogi státusz igazolása (egyéni vállalkozó esetén)</a:t>
            </a:r>
          </a:p>
          <a:p>
            <a:r>
              <a:rPr lang="hu-HU" sz="2400" dirty="0" smtClean="0"/>
              <a:t>Jóváhagyott éves beszámoló (ha nincs feltöltve)</a:t>
            </a:r>
          </a:p>
          <a:p>
            <a:r>
              <a:rPr lang="hu-HU" sz="2400" dirty="0" smtClean="0"/>
              <a:t>Aláírási címpéldánya/vagy ügyvéd által hitelesített </a:t>
            </a:r>
            <a:r>
              <a:rPr lang="hu-HU" sz="2400" dirty="0" err="1" smtClean="0"/>
              <a:t>aláírásminta</a:t>
            </a:r>
            <a:endParaRPr lang="hu-HU" sz="2400" dirty="0" smtClean="0"/>
          </a:p>
          <a:p>
            <a:r>
              <a:rPr lang="hu-HU" sz="2400" dirty="0" smtClean="0"/>
              <a:t>Bevallás statisztikai létszámot tartalmazó oldala </a:t>
            </a:r>
          </a:p>
          <a:p>
            <a:pPr marL="0" indent="0" defTabSz="1096963" eaLnBrk="1" hangingPunct="1">
              <a:spcBef>
                <a:spcPct val="0"/>
              </a:spcBef>
              <a:buClr>
                <a:srgbClr val="27BF4F"/>
              </a:buClr>
              <a:buNone/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96900" y="2390775"/>
            <a:ext cx="7916863" cy="234791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Köszönöm figyelmüket!</a:t>
            </a:r>
          </a:p>
        </p:txBody>
      </p:sp>
      <p:pic>
        <p:nvPicPr>
          <p:cNvPr id="1187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-468313" y="260350"/>
            <a:ext cx="7632701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Támogatás igénybevételének menete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Monitoring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Helyszíni ellenőrzés</a:t>
            </a:r>
          </a:p>
        </p:txBody>
      </p:sp>
      <p:sp>
        <p:nvSpPr>
          <p:cNvPr id="119811" name="Text Placeholder 2"/>
          <p:cNvSpPr>
            <a:spLocks/>
          </p:cNvSpPr>
          <p:nvPr/>
        </p:nvSpPr>
        <p:spPr bwMode="auto">
          <a:xfrm>
            <a:off x="900113" y="5876925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Rachné Skobrák Dóra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MAG Zrt.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52413" y="260350"/>
            <a:ext cx="6372226" cy="12239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 támogatás igénybevételének menete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endParaRPr lang="hu-HU" sz="20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773238"/>
            <a:ext cx="8642350" cy="395605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lnSpc>
                <a:spcPct val="9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2000" dirty="0" smtClean="0">
                <a:latin typeface="Verdana" pitchFamily="34" charset="0"/>
                <a:cs typeface="Arial" charset="0"/>
              </a:rPr>
              <a:t>A hitelszerződés, valamint a Támogatói okirat aláírását követően lehetőség nyílik a hitel valamint a támogatási összeg lehívására.</a:t>
            </a:r>
          </a:p>
          <a:p>
            <a:pPr marL="103188" indent="-103188" algn="just" defTabSz="1096963" eaLnBrk="1" hangingPunct="1">
              <a:lnSpc>
                <a:spcPct val="9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lnSpc>
                <a:spcPct val="9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2000" dirty="0" smtClean="0">
                <a:latin typeface="Verdana" pitchFamily="34" charset="0"/>
                <a:cs typeface="Arial" charset="0"/>
              </a:rPr>
              <a:t>A támogatás igénybevételére a hitel felhasználását követően, a projekt megvalósítása után, egy összegben kerülhet sor.</a:t>
            </a:r>
          </a:p>
          <a:p>
            <a:pPr marL="103188" indent="-103188" algn="just" defTabSz="1096963" eaLnBrk="1" hangingPunct="1">
              <a:lnSpc>
                <a:spcPct val="9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lnSpc>
                <a:spcPct val="9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2000" dirty="0" smtClean="0">
                <a:latin typeface="Verdana" pitchFamily="34" charset="0"/>
                <a:cs typeface="Arial" charset="0"/>
              </a:rPr>
              <a:t>A MAG </a:t>
            </a:r>
            <a:r>
              <a:rPr lang="hu-HU" sz="2000" dirty="0" err="1" smtClean="0">
                <a:latin typeface="Verdana" pitchFamily="34" charset="0"/>
                <a:cs typeface="Arial" charset="0"/>
              </a:rPr>
              <a:t>Zrt</a:t>
            </a:r>
            <a:r>
              <a:rPr lang="hu-HU" sz="2000" dirty="0" smtClean="0">
                <a:latin typeface="Verdana" pitchFamily="34" charset="0"/>
                <a:cs typeface="Arial" charset="0"/>
              </a:rPr>
              <a:t>. a projekt költségeiről benyújtott kifizetési igénylés alapján az elszámolható elfogadható költségek 25%-át (GOP 2-es 3-as prioritás) – figyelembe véve a pályázati felhívás minimum, maximum korlátait -  az engedményezési szerződésben foglaltak szerint utalja a hitelintézet bankszámlájára.</a:t>
            </a:r>
          </a:p>
          <a:p>
            <a:pPr marL="103188" indent="-103188" algn="just" defTabSz="1096963" eaLnBrk="1" hangingPunct="1">
              <a:lnSpc>
                <a:spcPct val="9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323850" y="260350"/>
            <a:ext cx="6948488" cy="11525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 támogatás igénybevételének menete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925" y="1268413"/>
            <a:ext cx="8713788" cy="4779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Az elszámolásra benyújtandó dokumentumok köre: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50 millió Forint feletti támogatási összeg esetén a fenntartási időszakra a támogatás 50%-ának megfelelő összegű bankgarancia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Számla (eredetiben és egy eredetivel mindenben megegyező     másolati példányban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Kifizetés igazolása (bankszámlakivonat, egy másolati példányban, abban az esetben is szükséges benyújtani, amennyiben a hitelszerződés alapján a hitelintézet a szállító bankszámlájára teljesített utalást)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Vállalkozói szerződések/megrendelések (másolati példányban)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Teljesítés igazolás, szállítólevél, vámhatározat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</p:txBody>
      </p:sp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876925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52413" y="288925"/>
            <a:ext cx="7235826" cy="126841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 támogatás igénybevételének menete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989138"/>
            <a:ext cx="8558213" cy="25495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2000" smtClean="0">
                <a:latin typeface="Verdana" pitchFamily="34" charset="0"/>
                <a:cs typeface="Arial" charset="0"/>
              </a:rPr>
              <a:t>Az elszámolásra benyújtandó dokumentumok köre: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20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2000" smtClean="0">
                <a:latin typeface="Verdana" pitchFamily="34" charset="0"/>
                <a:cs typeface="Arial" charset="0"/>
              </a:rPr>
              <a:t>Kifizetési igénylés formanyomtatvány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20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2000" smtClean="0">
                <a:latin typeface="Verdana" pitchFamily="34" charset="0"/>
                <a:cs typeface="Arial" charset="0"/>
              </a:rPr>
              <a:t>Záró beszámoló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20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2000" smtClean="0">
                <a:latin typeface="Verdana" pitchFamily="34" charset="0"/>
                <a:cs typeface="Arial" charset="0"/>
              </a:rPr>
              <a:t>Projekt fizikai befejezésének tényleges időpontját tartalmazó formanyomtatvány</a:t>
            </a:r>
          </a:p>
        </p:txBody>
      </p:sp>
      <p:pic>
        <p:nvPicPr>
          <p:cNvPr id="1228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52413" y="188913"/>
            <a:ext cx="6372226" cy="13414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 támogatás igénybevételének menete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412875"/>
            <a:ext cx="8893175" cy="423068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kifizetési igénylés benyújtásának módja: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támogatás igénylésére egy összegben, a projekt befejezését követően kerülhet sor.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kifizetési igénylésnek – a záró beszámolóval együttesen – mind elektronikusan a pályázói tájékoztató felületen keresztül: </a:t>
            </a:r>
            <a:r>
              <a:rPr lang="hu-HU" sz="1800" smtClean="0">
                <a:latin typeface="Verdana" pitchFamily="34" charset="0"/>
                <a:cs typeface="Arial" charset="0"/>
                <a:hlinkClick r:id="rId2" tooltip="blocked::http://emir.nfu.hu/nd/uszt/410aF957Fa49bEd.php"/>
              </a:rPr>
              <a:t>http://emir.nfu.hu/nd/uszt/410aF957Fa49bEd.php</a:t>
            </a: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mind dokumentum alapon a „Tájékoztató a pénzügyi elszámoláshoz” útmutatóban foglaltak szerint be kell érkeznie a MAG Zrt.-hez.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csak papír alapon benyújtott Kifizetési igényléseket (és záró beszámolót) a MAG Zrt. automatikusan elutasítja.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</p:txBody>
      </p:sp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188913"/>
            <a:ext cx="5616575" cy="6477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GOP és KMOP aktuális helyzete</a:t>
            </a:r>
          </a:p>
        </p:txBody>
      </p:sp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 cstate="print"/>
          <a:srcRect b="8842"/>
          <a:stretch>
            <a:fillRect/>
          </a:stretch>
        </p:blipFill>
        <p:spPr bwMode="auto">
          <a:xfrm>
            <a:off x="-36513" y="620713"/>
            <a:ext cx="6696076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 cstate="print"/>
          <a:srcRect b="8931"/>
          <a:stretch>
            <a:fillRect/>
          </a:stretch>
        </p:blipFill>
        <p:spPr bwMode="auto">
          <a:xfrm>
            <a:off x="2411413" y="3700463"/>
            <a:ext cx="67691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484313"/>
            <a:ext cx="8713787" cy="36814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Eljárásrendi határidők: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Ellenőrzés határideje a kifizetési igénylés dokumentum alapú beérkezését követően 30 nap (hiánypótlás kiküldésének határideje)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kedvezményezett részére rendelkezésre álló egyszeri hiánypótlás ideje 30 + 7 nap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közreműködő szervezet a támogatási összeget a kifizetési igénylés dokumentum alapú beérkezésétől számítottan 45 napon belül utalja az engedményezési szerződésben megadott bankszámla javára.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kifizetés időigénye a hiánypótlás idejével meghosszabbodik.</a:t>
            </a:r>
          </a:p>
        </p:txBody>
      </p:sp>
      <p:sp>
        <p:nvSpPr>
          <p:cNvPr id="124930" name="Rectangle 5"/>
          <p:cNvSpPr>
            <a:spLocks noChangeArrowheads="1"/>
          </p:cNvSpPr>
          <p:nvPr/>
        </p:nvSpPr>
        <p:spPr bwMode="auto">
          <a:xfrm>
            <a:off x="0" y="115888"/>
            <a:ext cx="6372225" cy="1341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 b="1">
              <a:solidFill>
                <a:srgbClr val="27BF4F"/>
              </a:solidFill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A támogatás igénybevételének menete</a:t>
            </a:r>
          </a:p>
        </p:txBody>
      </p:sp>
      <p:pic>
        <p:nvPicPr>
          <p:cNvPr id="1249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52413" y="188913"/>
            <a:ext cx="8291513" cy="14176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Projekt monitoring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endParaRPr lang="hu-HU" sz="20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57338"/>
            <a:ext cx="8893175" cy="423068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nyertes projektek előrehaladásának nyomon követése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szerződésben vállalt célok elérésének, kötelezettségek teljesítésének ellenőrzése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Beszámolási határidők figyelése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projekt fenntartásának ellenőrzése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Segítség nyújtás a pályázók részére monitoring folyamat alatt a benyújtandó dokumentumok összeállításához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None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Támogatói Okiratban rögzített adatokban történt bármilyen változást a Kedvezményezett haladéktalanul köteles bejelenteni.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80975" y="188913"/>
            <a:ext cx="8229600" cy="14176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Projekt monitoring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557338"/>
            <a:ext cx="8507412" cy="409960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dirty="0" smtClean="0">
                <a:latin typeface="Verdana" pitchFamily="34" charset="0"/>
                <a:cs typeface="Arial" charset="0"/>
              </a:rPr>
              <a:t>A projekt megvalósítása során benyújtandó beszámolók:</a:t>
            </a:r>
          </a:p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dirty="0" smtClean="0">
                <a:latin typeface="Verdana" pitchFamily="34" charset="0"/>
                <a:cs typeface="Arial" charset="0"/>
              </a:rPr>
              <a:t>Időszakos beszámoló (IB): a projekt megvalósításának időtartama meghaladja az egy évet, </a:t>
            </a:r>
            <a:r>
              <a:rPr lang="hu-HU" sz="1800" smtClean="0">
                <a:latin typeface="Verdana" pitchFamily="34" charset="0"/>
                <a:cs typeface="Arial" charset="0"/>
              </a:rPr>
              <a:t>a Támogatói Okirat hatályba lépésétől számított hat havonta kifizetési igényléstől független, időszakos beszámoló benyújtása szükséges, kivéve: GOP-2011-3.2.1 – időszakos beszámoló benyújtása akkor is szükséges, ha a megvalósítás időtartama nem haladja meg az egy évet.	</a:t>
            </a:r>
          </a:p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dirty="0" smtClean="0">
                <a:latin typeface="Verdana" pitchFamily="34" charset="0"/>
                <a:cs typeface="Arial" charset="0"/>
              </a:rPr>
              <a:t>Záró Beszámoló (ZB): a záró kifizetési igénylés kizárólag a záró beszámolóval együtt nyújtható be, amelyben be kell számolni a projekt szakmai megvalósulásáról. A záró kifizetési igénylés formanyomtatvány vagy a Záró Beszámoló hiánya a kifizetési kérelem automatikus elutasítását vonja maga után. </a:t>
            </a:r>
          </a:p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dirty="0" smtClean="0">
                <a:latin typeface="Verdana" pitchFamily="34" charset="0"/>
                <a:cs typeface="Arial" charset="0"/>
              </a:rPr>
              <a:t>Elektronikus benyújtás kötelezettsége: Pályázó Tájékoztató Felület </a:t>
            </a:r>
            <a:r>
              <a:rPr lang="hu-HU" sz="1800" dirty="0" smtClean="0">
                <a:latin typeface="Verdana" pitchFamily="34" charset="0"/>
                <a:cs typeface="Arial" charset="0"/>
                <a:hlinkClick r:id="rId2" tooltip="blocked::http://emir.nfu.hu/nd/uszt/410aF957Fa49bEd.php"/>
              </a:rPr>
              <a:t>http://emir.nfu.hu/nd/uszt/410aF957Fa49bEd.php</a:t>
            </a:r>
            <a:endParaRPr lang="hu-HU" sz="1800" dirty="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lnSpc>
                <a:spcPct val="80000"/>
              </a:lnSpc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80975" y="188913"/>
            <a:ext cx="8229600" cy="14176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Projekt monitoring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950" y="1484313"/>
            <a:ext cx="8578850" cy="4779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Fenntartási időszak: projekt befejezésétől 3 év (KKV)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Kedvezményezett a támogatás visszafizetésének terhe mellett vállalja, hogy a projekt megfelel az 1083/2006/EK tanácsi rendelet 57. cikk (1) bekezdésében foglaltaknak; a projektje a Támogatói Okiratban foglaltak szerint valósul meg, és a projekt eredményeit a nevezett időszak alatt fenntartja </a:t>
            </a:r>
            <a:r>
              <a:rPr lang="hu-HU" sz="1800" smtClean="0">
                <a:latin typeface="Verdana" pitchFamily="34" charset="0"/>
                <a:cs typeface="Arial" charset="0"/>
                <a:sym typeface="Wingdings" pitchFamily="2" charset="2"/>
              </a:rPr>
              <a:t></a:t>
            </a:r>
            <a:r>
              <a:rPr lang="hu-HU" sz="1800" smtClean="0">
                <a:latin typeface="Verdana" pitchFamily="34" charset="0"/>
                <a:cs typeface="Arial" charset="0"/>
              </a:rPr>
              <a:t> bérbeadási, átruházási, elidegenítési tilalom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fenntartási időszak kezdete: a projekt befejezése: a vissza nem térítendő támogatás folyósítása a Kedvezményezett részére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Indikátorok és számszerűsíthető eredmények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Projekt lezárása, dokumentumőrzési kötelezettség: 2020. december 31.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8229600" cy="14176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Projekt monitoring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773238"/>
            <a:ext cx="8507412" cy="3406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projekt fenntartási időszaka alatt:</a:t>
            </a:r>
          </a:p>
          <a:p>
            <a:pPr marL="534988" lvl="1" indent="93663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Projekt Fenntartási Jelentés (PFJ)</a:t>
            </a:r>
          </a:p>
          <a:p>
            <a:pPr marL="534988" lvl="1" indent="93663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Záró Projekt Fenntartási Jelentés (ZPFJ)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Esedékesség: évente egyszer, a fenntartási időszak végéig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Benyújtási határidő: mérleg benyújtási határidejétől számított 15 napon belül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Benyújtás módja: csak elektronikusan, a Pályázó Tájékoztató felületen keresztül kell benyújtani. A jelentést papír alapon nem kell beadni</a:t>
            </a:r>
          </a:p>
        </p:txBody>
      </p:sp>
      <p:pic>
        <p:nvPicPr>
          <p:cNvPr id="1290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8229600" cy="14176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Helyszíni ellenőrzés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412875"/>
            <a:ext cx="8507412" cy="45053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Pályázati életút szakaszok szerint: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Támogatási döntést megelőző előzetes helyszíni szemle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Támogatási szerződéskötést megelőző előzetes helyszíni szemle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Támogatási összeg kifizetéséhez kapcsolódó közbenső helyszíni ellenőrzés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projekt pénzügyi lezárásához kapcsolódó utólagos helyszíni ellenőrzés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projekt záró helyszíni ellenőrzés - fenntartási időszak végén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Célellenőrzés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</p:txBody>
      </p:sp>
      <p:pic>
        <p:nvPicPr>
          <p:cNvPr id="130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48" name="Group 40"/>
          <p:cNvGraphicFramePr>
            <a:graphicFrameLocks noGrp="1"/>
          </p:cNvGraphicFramePr>
          <p:nvPr/>
        </p:nvGraphicFramePr>
        <p:xfrm>
          <a:off x="250825" y="1700213"/>
          <a:ext cx="8713788" cy="3422650"/>
        </p:xfrm>
        <a:graphic>
          <a:graphicData uri="http://schemas.openxmlformats.org/drawingml/2006/table">
            <a:tbl>
              <a:tblPr/>
              <a:tblGrid>
                <a:gridCol w="2520950"/>
                <a:gridCol w="6192838"/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Projektméret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(T: támogatás összege)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F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Mikor kell ellenőrizni?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FBE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 M Ft &lt;  T  &lt; 25 M Ft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projektek kockázatelemzés által kiválasztott legalább 25%-át a projekt befejezését megelőzően kell ellenőrizni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25 M Ft &lt; T &lt; 250 M Ft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 projektet legalább egyszer, legkésőbb a projekt befejezését megelőzően,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amennyiben a kockázatelemzés korábban nem tette indokolttá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250 M Ft &lt; 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Valamennyit évente legalább egyszer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 projekt befejezését megelőzően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090" name="Rectangle 19"/>
          <p:cNvSpPr>
            <a:spLocks noChangeArrowheads="1"/>
          </p:cNvSpPr>
          <p:nvPr/>
        </p:nvSpPr>
        <p:spPr bwMode="auto">
          <a:xfrm>
            <a:off x="0" y="4941888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8" rIns="91419" bIns="45708" anchor="ctr"/>
          <a:lstStyle/>
          <a:p>
            <a:pPr algn="ctr" eaLnBrk="0" hangingPunct="0"/>
            <a:r>
              <a:rPr lang="hu-HU" sz="1400">
                <a:cs typeface="Arial" charset="0"/>
              </a:rPr>
              <a:t> </a:t>
            </a:r>
          </a:p>
        </p:txBody>
      </p:sp>
      <p:sp>
        <p:nvSpPr>
          <p:cNvPr id="131091" name="Rectangle 21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7221538" cy="106838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Helyszíni ellenőrzés</a:t>
            </a:r>
          </a:p>
        </p:txBody>
      </p:sp>
      <p:pic>
        <p:nvPicPr>
          <p:cNvPr id="131092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7950" y="115888"/>
            <a:ext cx="8229600" cy="14176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Szabálytalanság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950" y="1600200"/>
            <a:ext cx="8856663" cy="368141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109746" tIns="54873" rIns="109746" bIns="54873">
            <a:spAutoFit/>
          </a:bodyPr>
          <a:lstStyle/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 4/2011. (V. 6.) NFM utasítás az egységes működési kézikönyvről 443 § paragrafus (2) bekezdése a pénzügyi eszközökre vonatkozóan kimondja, hogy a végkedvezményezettek által elkövethető szerződésszegések, jogosulatlan forrásfelhasználásként kezelendők. Amennyiben a VT esetében szerződésszegés történt, a Pénzügyi Közvetítő szabályzata alapján kivizsgálja az esetet és elállhat a hiteltől. Jogosulatlan forrásfelhasználás esetén a Közvetítő értesíti a MAG Zrt-ét, és az MV Zrt.-ét. 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r>
              <a:rPr lang="hu-HU" sz="1800" smtClean="0">
                <a:latin typeface="Verdana" pitchFamily="34" charset="0"/>
                <a:cs typeface="Arial" charset="0"/>
              </a:rPr>
              <a:t>Amennyiben a VNT esetében a MAG Zrt. szabálytalansági eljárást folytat le, vagy eláll a szerződéstől a MAG Zrt. értesíti az adott Közvetítőt, és az MV Zrt-ét. A közvetítő saját hatáskörben ellenőrzi a Végfelhasználót. </a:t>
            </a:r>
          </a:p>
          <a:p>
            <a:pPr marL="103188" indent="-103188" algn="just" defTabSz="109696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  <a:tabLst>
                <a:tab pos="320675" algn="l"/>
              </a:tabLst>
            </a:pPr>
            <a:endParaRPr lang="hu-HU" sz="1800" smtClean="0">
              <a:latin typeface="Verdana" pitchFamily="34" charset="0"/>
              <a:cs typeface="Arial" charset="0"/>
            </a:endParaRPr>
          </a:p>
        </p:txBody>
      </p:sp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ím 1"/>
          <p:cNvSpPr>
            <a:spLocks/>
          </p:cNvSpPr>
          <p:nvPr/>
        </p:nvSpPr>
        <p:spPr bwMode="auto">
          <a:xfrm>
            <a:off x="611188" y="2652713"/>
            <a:ext cx="7780337" cy="77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Köszönöm figyelmüket!</a:t>
            </a:r>
          </a:p>
        </p:txBody>
      </p:sp>
      <p:pic>
        <p:nvPicPr>
          <p:cNvPr id="134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949950"/>
            <a:ext cx="1522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-468313" y="404813"/>
            <a:ext cx="7632701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Kommunikációs kötelezettségek</a:t>
            </a:r>
          </a:p>
        </p:txBody>
      </p:sp>
      <p:sp>
        <p:nvSpPr>
          <p:cNvPr id="136195" name="Text Placeholder 2"/>
          <p:cNvSpPr>
            <a:spLocks/>
          </p:cNvSpPr>
          <p:nvPr/>
        </p:nvSpPr>
        <p:spPr bwMode="auto">
          <a:xfrm>
            <a:off x="900113" y="5876925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Hungler Diána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Nemzeti Fejlesztési Ügynökség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600" b="1"/>
              <a:t>Kommunikációs Főosztály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2"/>
          <p:cNvSpPr>
            <a:spLocks/>
          </p:cNvSpPr>
          <p:nvPr/>
        </p:nvSpPr>
        <p:spPr bwMode="auto">
          <a:xfrm>
            <a:off x="0" y="188913"/>
            <a:ext cx="61563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</a:rPr>
              <a:t>Kombinált Hitel Garanciával eljárásba bevont pályázatok aktuális helyzete</a:t>
            </a:r>
          </a:p>
        </p:txBody>
      </p:sp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 cstate="print"/>
          <a:srcRect b="8102"/>
          <a:stretch>
            <a:fillRect/>
          </a:stretch>
        </p:blipFill>
        <p:spPr bwMode="auto">
          <a:xfrm>
            <a:off x="0" y="836613"/>
            <a:ext cx="65881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3" cstate="print"/>
          <a:srcRect b="8475"/>
          <a:stretch>
            <a:fillRect/>
          </a:stretch>
        </p:blipFill>
        <p:spPr bwMode="auto">
          <a:xfrm>
            <a:off x="2843213" y="3903663"/>
            <a:ext cx="63007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0" y="4076700"/>
            <a:ext cx="3276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Calibri" pitchFamily="34" charset="0"/>
              </a:rPr>
              <a:t>Megítélt támogatási összegek átlaga:</a:t>
            </a:r>
          </a:p>
          <a:p>
            <a:pPr>
              <a:spcBef>
                <a:spcPct val="50000"/>
              </a:spcBef>
            </a:pPr>
            <a:r>
              <a:rPr lang="hu-HU" sz="2000">
                <a:latin typeface="Calibri" pitchFamily="34" charset="0"/>
              </a:rPr>
              <a:t>GOP-2.1.1-11/B: 58 millió Ft</a:t>
            </a:r>
          </a:p>
          <a:p>
            <a:pPr>
              <a:spcBef>
                <a:spcPct val="50000"/>
              </a:spcBef>
            </a:pPr>
            <a:r>
              <a:rPr lang="hu-HU" sz="2000">
                <a:latin typeface="Calibri" pitchFamily="34" charset="0"/>
              </a:rPr>
              <a:t>GOP-3.2.1-11: 205 millió Ft</a:t>
            </a:r>
          </a:p>
          <a:p>
            <a:pPr>
              <a:spcBef>
                <a:spcPct val="50000"/>
              </a:spcBef>
            </a:pPr>
            <a:r>
              <a:rPr lang="hu-HU" sz="2000">
                <a:latin typeface="Calibri" pitchFamily="34" charset="0"/>
              </a:rPr>
              <a:t>KMOP-1.2.1-11/B: 57 millió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36513" y="188913"/>
            <a:ext cx="7092951" cy="9810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Hitelintézetek kommunikációs kötelezettségei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844675"/>
            <a:ext cx="8518525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solidFill>
                  <a:srgbClr val="27BF4F"/>
                </a:solidFill>
                <a:latin typeface="Verdana" pitchFamily="34" charset="0"/>
              </a:rPr>
              <a:t>A </a:t>
            </a: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Kombinált Hitel Garanciával eljárás</a:t>
            </a:r>
            <a:r>
              <a:rPr lang="hu-HU" sz="2000" b="1" smtClean="0">
                <a:solidFill>
                  <a:srgbClr val="99CC00"/>
                </a:solidFill>
                <a:latin typeface="Verdana" pitchFamily="34" charset="0"/>
              </a:rPr>
              <a:t> </a:t>
            </a:r>
            <a:r>
              <a:rPr lang="hu-HU" sz="2000" smtClean="0">
                <a:solidFill>
                  <a:srgbClr val="000000"/>
                </a:solidFill>
                <a:latin typeface="Verdana" pitchFamily="34" charset="0"/>
              </a:rPr>
              <a:t>esetében megjelenik a felhívásban</a:t>
            </a:r>
          </a:p>
          <a:p>
            <a:pPr eaLnBrk="1" hangingPunct="1">
              <a:lnSpc>
                <a:spcPct val="90000"/>
              </a:lnSpc>
              <a:buClr>
                <a:srgbClr val="27BF4F"/>
              </a:buClr>
              <a:buFont typeface="Wingdings" pitchFamily="2" charset="2"/>
              <a:buNone/>
            </a:pPr>
            <a:endParaRPr lang="hu-HU" sz="200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solidFill>
                  <a:srgbClr val="000000"/>
                </a:solidFill>
                <a:latin typeface="Verdana" pitchFamily="34" charset="0"/>
              </a:rPr>
              <a:t>Mindig az Új Széchenyi Terv Arculati Kézikönyv előírásai szerint kell megvalósítani</a:t>
            </a:r>
          </a:p>
          <a:p>
            <a:pPr eaLnBrk="1" hangingPunct="1">
              <a:lnSpc>
                <a:spcPct val="90000"/>
              </a:lnSpc>
              <a:buClr>
                <a:srgbClr val="27BF4F"/>
              </a:buClr>
              <a:buFont typeface="Wingdings" pitchFamily="2" charset="2"/>
              <a:buNone/>
            </a:pPr>
            <a:endParaRPr lang="hu-HU" sz="200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Arculatváltás: 2011. január 14.</a:t>
            </a:r>
          </a:p>
          <a:p>
            <a:pPr>
              <a:lnSpc>
                <a:spcPct val="90000"/>
              </a:lnSpc>
              <a:buClr>
                <a:srgbClr val="27BF4F"/>
              </a:buClr>
              <a:buFont typeface="Wingdings" pitchFamily="2" charset="2"/>
              <a:buChar char="ü"/>
            </a:pPr>
            <a:endParaRPr lang="hu-HU" sz="2000" smtClean="0">
              <a:solidFill>
                <a:srgbClr val="99CC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rgbClr val="27BF4F"/>
              </a:buClr>
              <a:buFont typeface="Wingdings" pitchFamily="2" charset="2"/>
              <a:buChar char="ü"/>
            </a:pPr>
            <a:endParaRPr lang="hu-HU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27BF4F"/>
              </a:buClr>
              <a:buFont typeface="Wingdings" pitchFamily="2" charset="2"/>
              <a:buChar char="ü"/>
            </a:pPr>
            <a:endParaRPr lang="hu-HU" sz="2000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27BF4F"/>
              </a:buClr>
              <a:buFont typeface="Wingdings" pitchFamily="2" charset="2"/>
              <a:buChar char="ü"/>
            </a:pPr>
            <a:endParaRPr lang="hu-HU" sz="2000" b="1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60350"/>
            <a:ext cx="8229600" cy="1143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Arculati Kézikönyv letölthető: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  <a:hlinkClick r:id="rId2"/>
              </a:rPr>
              <a:t>www.ujszechenyiterv.gov.hu</a:t>
            </a:r>
            <a:endParaRPr lang="hu-HU" sz="20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3824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7212012" cy="39671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260350"/>
            <a:ext cx="8229600" cy="1143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Arculati Kézikönyv letölthető: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  <a:hlinkClick r:id="rId2"/>
              </a:rPr>
              <a:t>www.ujszechenyiterv.gov.hu</a:t>
            </a:r>
            <a:endParaRPr lang="hu-HU" sz="20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3926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283450" cy="40052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Placeholder 2"/>
          <p:cNvSpPr>
            <a:spLocks/>
          </p:cNvSpPr>
          <p:nvPr/>
        </p:nvSpPr>
        <p:spPr bwMode="auto">
          <a:xfrm>
            <a:off x="179388" y="404813"/>
            <a:ext cx="6048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hu-HU" sz="2800" b="1">
              <a:solidFill>
                <a:srgbClr val="8BBC00"/>
              </a:solidFill>
              <a:latin typeface="Arial" charset="0"/>
            </a:endParaRPr>
          </a:p>
        </p:txBody>
      </p:sp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713787" cy="944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ÚSZT logó   </a:t>
            </a:r>
          </a:p>
          <a:p>
            <a:pPr marL="342900" indent="-342900"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„MAGYARORSZÁG MEGÚJUL” szlogen</a:t>
            </a:r>
          </a:p>
          <a:p>
            <a:pPr marL="342900" indent="-342900"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hu-HU" b="1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					</a:t>
            </a:r>
          </a:p>
          <a:p>
            <a:pPr marL="342900" indent="-342900"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		 	</a:t>
            </a: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4925" y="379413"/>
            <a:ext cx="6335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Kötelező arculati elemek áttekintése:</a:t>
            </a:r>
          </a:p>
        </p:txBody>
      </p:sp>
      <p:pic>
        <p:nvPicPr>
          <p:cNvPr id="140292" name="Picture 5" descr="USZT_logo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19145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6" descr="USZT_logo_big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484313"/>
            <a:ext cx="141128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7" descr="MM_logo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97425"/>
            <a:ext cx="22193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25" y="341313"/>
            <a:ext cx="8229600" cy="1143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Kötelező arculati elemek áttekintése: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(folyt.)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600200"/>
            <a:ext cx="850741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EU logó és az Európai Uniós hozzájárulásra utaló mondat az érintett alap (ERFA) megnevezésével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</a:endParaRP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</a:endParaRP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Infoblokk</a:t>
            </a:r>
          </a:p>
          <a:p>
            <a:pPr marL="609600" indent="-609600" eaLnBrk="1" hangingPunct="1">
              <a:spcBef>
                <a:spcPct val="50000"/>
              </a:spcBef>
              <a:buFontTx/>
              <a:buAutoNum type="arabicPeriod" startAt="4"/>
            </a:pPr>
            <a:endParaRPr lang="hu-HU" sz="1800" b="1" smtClean="0">
              <a:solidFill>
                <a:srgbClr val="27BF4F"/>
              </a:solidFill>
              <a:latin typeface="Verdana" pitchFamily="34" charset="0"/>
            </a:endParaRP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</a:endParaRP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</a:endParaRP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</a:rPr>
              <a:t>Betűtípus: DINPro, mérete mindig a tartalom függvénye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</a:endParaRPr>
          </a:p>
          <a:p>
            <a:pPr marL="609600" indent="-609600"/>
            <a:endParaRPr lang="hu-HU" sz="1800" smtClean="0">
              <a:solidFill>
                <a:srgbClr val="27BF4F"/>
              </a:solidFill>
              <a:latin typeface="Verdana" pitchFamily="34" charset="0"/>
            </a:endParaRPr>
          </a:p>
        </p:txBody>
      </p:sp>
      <p:pic>
        <p:nvPicPr>
          <p:cNvPr id="141315" name="Picture 4" descr="EU_ERFA_eg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321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5" descr="Infoblokk2_ERFA_eg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644900"/>
            <a:ext cx="27368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6" descr="Infoblokk3_ERFA_eg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644900"/>
            <a:ext cx="33845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Placeholder 2"/>
          <p:cNvSpPr>
            <a:spLocks/>
          </p:cNvSpPr>
          <p:nvPr/>
        </p:nvSpPr>
        <p:spPr bwMode="auto">
          <a:xfrm>
            <a:off x="179388" y="404813"/>
            <a:ext cx="60483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Új Széchenyi Terv (ÚSZT) logó </a:t>
            </a:r>
          </a:p>
        </p:txBody>
      </p:sp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713787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8BBC00"/>
                </a:solidFill>
              </a:rPr>
              <a:t>  Magyar nyelvű 	Angol nyelvű 	                Nagy logó</a:t>
            </a:r>
          </a:p>
          <a:p>
            <a:pPr>
              <a:spcBef>
                <a:spcPct val="50000"/>
              </a:spcBef>
            </a:pPr>
            <a:endParaRPr lang="hu-HU" b="1">
              <a:solidFill>
                <a:srgbClr val="8BBC00"/>
              </a:solidFill>
            </a:endParaRPr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8BBC00"/>
                </a:solidFill>
              </a:rPr>
              <a:t>				</a:t>
            </a:r>
          </a:p>
        </p:txBody>
      </p:sp>
      <p:pic>
        <p:nvPicPr>
          <p:cNvPr id="142339" name="Picture 4" descr="USZT_logo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19145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5" descr="USZT_logo_P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1881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6" descr="USZT_logo_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18811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7" descr="USZT_logo_angol_P3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724400"/>
            <a:ext cx="188118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8" descr="USZT_logo_angol_bl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789363"/>
            <a:ext cx="18811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9" descr="USZT_logo_angol_cmy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1916113"/>
            <a:ext cx="19177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5" name="Picture 10" descr="USZT_logo_angol_gra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781300"/>
            <a:ext cx="19177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6" name="Picture 11" descr="USZT_logo_big_P3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1916113"/>
            <a:ext cx="23574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7" name="Picture 12" descr="USZT_logo_gra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2781300"/>
            <a:ext cx="19145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Placeholder 2"/>
          <p:cNvSpPr>
            <a:spLocks/>
          </p:cNvSpPr>
          <p:nvPr/>
        </p:nvSpPr>
        <p:spPr bwMode="auto">
          <a:xfrm>
            <a:off x="179388" y="333375"/>
            <a:ext cx="6769100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„MAGYARORSZÁG MEGÚJUL” szlogen</a:t>
            </a:r>
          </a:p>
        </p:txBody>
      </p:sp>
      <p:sp>
        <p:nvSpPr>
          <p:cNvPr id="143362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713787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27BF4F"/>
                </a:solidFill>
                <a:latin typeface="Calibri" pitchFamily="34" charset="0"/>
              </a:rPr>
              <a:t>	Magyar nyelvű			             Angol nyelvű		</a:t>
            </a:r>
          </a:p>
          <a:p>
            <a:pPr>
              <a:spcBef>
                <a:spcPct val="50000"/>
              </a:spcBef>
            </a:pPr>
            <a:endParaRPr lang="hu-HU" sz="2000" b="1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27BF4F"/>
                </a:solidFill>
                <a:latin typeface="Calibri" pitchFamily="34" charset="0"/>
              </a:rPr>
              <a:t>					</a:t>
            </a:r>
          </a:p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27BF4F"/>
                </a:solidFill>
                <a:latin typeface="Calibri" pitchFamily="34" charset="0"/>
              </a:rPr>
              <a:t>		 	</a:t>
            </a: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rgbClr val="27BF4F"/>
              </a:solidFill>
              <a:latin typeface="Calibri" pitchFamily="34" charset="0"/>
            </a:endParaRPr>
          </a:p>
        </p:txBody>
      </p:sp>
      <p:pic>
        <p:nvPicPr>
          <p:cNvPr id="143363" name="Picture 4" descr="mm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2970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5" descr="mm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2981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6" descr="mm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365625"/>
            <a:ext cx="29527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7" descr="mm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365625"/>
            <a:ext cx="28813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8" descr="mm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141663"/>
            <a:ext cx="29527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8" name="Picture 9" descr="mm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3141663"/>
            <a:ext cx="288131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Placeholder 2"/>
          <p:cNvSpPr>
            <a:spLocks/>
          </p:cNvSpPr>
          <p:nvPr/>
        </p:nvSpPr>
        <p:spPr bwMode="auto">
          <a:xfrm>
            <a:off x="34925" y="476250"/>
            <a:ext cx="7056438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EU logó és az uniós hozzájárulásra utaló mondat az érintett alap megnevezésével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 b="1">
              <a:solidFill>
                <a:srgbClr val="27BF4F"/>
              </a:solidFill>
              <a:cs typeface="Arial" charset="0"/>
            </a:endParaRPr>
          </a:p>
        </p:txBody>
      </p:sp>
      <p:sp>
        <p:nvSpPr>
          <p:cNvPr id="144386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713787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ERFA mondat használandó</a:t>
            </a:r>
          </a:p>
          <a:p>
            <a:pPr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					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		 	</a:t>
            </a: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</p:txBody>
      </p:sp>
      <p:pic>
        <p:nvPicPr>
          <p:cNvPr id="144387" name="Picture 4" descr="EU_altalanos_egyes_s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403225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5" descr="EU_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21163"/>
            <a:ext cx="4032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6" descr="EU_ER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349500"/>
            <a:ext cx="4321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0" name="Picture 7" descr="EU_ES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221163"/>
            <a:ext cx="42481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1" name="Oval 8"/>
          <p:cNvSpPr>
            <a:spLocks noChangeArrowheads="1"/>
          </p:cNvSpPr>
          <p:nvPr/>
        </p:nvSpPr>
        <p:spPr bwMode="auto">
          <a:xfrm>
            <a:off x="4284663" y="1484313"/>
            <a:ext cx="4572000" cy="2520950"/>
          </a:xfrm>
          <a:prstGeom prst="ellipse">
            <a:avLst/>
          </a:prstGeom>
          <a:solidFill>
            <a:srgbClr val="FF0000">
              <a:alpha val="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Placeholder 2"/>
          <p:cNvSpPr>
            <a:spLocks/>
          </p:cNvSpPr>
          <p:nvPr/>
        </p:nvSpPr>
        <p:spPr bwMode="auto">
          <a:xfrm>
            <a:off x="0" y="260350"/>
            <a:ext cx="60483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Infoblokk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ERFA infoblokk használandó.</a:t>
            </a: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713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8BBC00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hu-HU" sz="1200" b="1">
              <a:solidFill>
                <a:srgbClr val="8BBC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8BBC00"/>
                </a:solidFill>
              </a:rPr>
              <a:t>					</a:t>
            </a:r>
          </a:p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8BBC00"/>
                </a:solidFill>
              </a:rPr>
              <a:t>		 	</a:t>
            </a:r>
            <a:endParaRPr lang="hu-HU" sz="1400" b="1">
              <a:solidFill>
                <a:srgbClr val="8BBC00"/>
              </a:solidFill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</p:txBody>
      </p:sp>
      <p:pic>
        <p:nvPicPr>
          <p:cNvPr id="145411" name="Picture 4" descr="infoblok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3845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5" descr="infoblokk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84313"/>
            <a:ext cx="3600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6" descr="infoblokk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429000"/>
            <a:ext cx="237648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7" descr="infoblokk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429000"/>
            <a:ext cx="17351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Placeholder 2"/>
          <p:cNvSpPr>
            <a:spLocks/>
          </p:cNvSpPr>
          <p:nvPr/>
        </p:nvSpPr>
        <p:spPr bwMode="auto">
          <a:xfrm>
            <a:off x="179388" y="333375"/>
            <a:ext cx="60483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Betűtípusok használata: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 b="1">
              <a:solidFill>
                <a:srgbClr val="27BF4F"/>
              </a:solidFill>
              <a:cs typeface="Arial" charset="0"/>
            </a:endParaRPr>
          </a:p>
        </p:txBody>
      </p:sp>
      <p:sp>
        <p:nvSpPr>
          <p:cNvPr id="146434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713787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27BF4F"/>
                </a:solidFill>
              </a:rPr>
              <a:t>    Elsődleges fontkészlet (logók)	 Másodlagos fontkészlet 						(irodai, elektronikus alkalmazás 					esetén)	</a:t>
            </a:r>
          </a:p>
          <a:p>
            <a:pPr>
              <a:spcBef>
                <a:spcPct val="50000"/>
              </a:spcBef>
            </a:pPr>
            <a:endParaRPr lang="hu-HU" sz="1600" b="1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27BF4F"/>
                </a:solidFill>
              </a:rPr>
              <a:t>					</a:t>
            </a:r>
          </a:p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27BF4F"/>
                </a:solidFill>
              </a:rPr>
              <a:t>		 	</a:t>
            </a: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 sz="1600">
              <a:solidFill>
                <a:srgbClr val="27BF4F"/>
              </a:solidFill>
            </a:endParaRPr>
          </a:p>
        </p:txBody>
      </p:sp>
      <p:pic>
        <p:nvPicPr>
          <p:cNvPr id="146435" name="Picture 4" descr="fon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24955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5" descr="fon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276475"/>
            <a:ext cx="31305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4813"/>
            <a:ext cx="8229600" cy="1143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</a:rPr>
              <a:t>Az eljárás előnyei</a:t>
            </a:r>
          </a:p>
        </p:txBody>
      </p:sp>
      <p:sp>
        <p:nvSpPr>
          <p:cNvPr id="15362" name="Rectangle 3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641350" indent="-5349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Meglévő folyamatokra épül:</a:t>
            </a:r>
          </a:p>
          <a:p>
            <a:pPr marL="1497013" lvl="1" indent="-4206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Standard banki jóváhagyás</a:t>
            </a:r>
          </a:p>
          <a:p>
            <a:pPr marL="1497013" lvl="1" indent="-4206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Standard kezességvállalási folyamat</a:t>
            </a:r>
          </a:p>
          <a:p>
            <a:pPr marL="1497013" lvl="1" indent="-4206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ÚSZT Viszontgarancia program</a:t>
            </a:r>
          </a:p>
          <a:p>
            <a:pPr marL="1497013" lvl="1" indent="-4206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2011. évi ÚSZT pályázati kiírások</a:t>
            </a:r>
          </a:p>
          <a:p>
            <a:pPr marL="1497013" lvl="1" indent="-4206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endParaRPr lang="hu-HU" sz="1800" smtClean="0">
              <a:latin typeface="Verdana" pitchFamily="34" charset="0"/>
            </a:endParaRPr>
          </a:p>
          <a:p>
            <a:pPr marL="641350" indent="-5349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Harmonizált NFÜ-MAG-banki folyamat</a:t>
            </a:r>
          </a:p>
          <a:p>
            <a:pPr marL="641350" indent="-5349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Egyértelműen KKV támogató konstrukció</a:t>
            </a:r>
          </a:p>
          <a:p>
            <a:pPr marL="641350" indent="-5349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A bankok a forrásaikat ésszerű kockázat mellett tudnák kihelyezni</a:t>
            </a:r>
          </a:p>
          <a:p>
            <a:pPr marL="641350" indent="-5349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Pénzintézeti döntés a beruházás elfogadásáról</a:t>
            </a:r>
          </a:p>
          <a:p>
            <a:pPr marL="641350" indent="-534988" defTabSz="1166813" eaLnBrk="1" hangingPunct="1">
              <a:spcBef>
                <a:spcPct val="0"/>
              </a:spcBef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1800" smtClean="0">
                <a:latin typeface="Verdana" pitchFamily="34" charset="0"/>
              </a:rPr>
              <a:t>Egy csatornás kommunikáció a résztvevő szereplők között</a:t>
            </a:r>
          </a:p>
          <a:p>
            <a:pPr marL="641350" indent="-534988" defTabSz="1166813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sz="1800" smtClean="0">
                <a:solidFill>
                  <a:srgbClr val="4D4D4D"/>
                </a:solidFill>
                <a:latin typeface="Verdana" pitchFamily="34" charset="0"/>
              </a:rPr>
              <a:t> </a:t>
            </a:r>
          </a:p>
          <a:p>
            <a:pPr marL="641350" indent="-534988" defTabSz="1166813" eaLnBrk="1" hangingPunct="1">
              <a:spcBef>
                <a:spcPct val="0"/>
              </a:spcBef>
              <a:buFontTx/>
              <a:buNone/>
            </a:pPr>
            <a:endParaRPr lang="hu-HU" sz="1800" smtClean="0">
              <a:solidFill>
                <a:srgbClr val="4D4D4D"/>
              </a:solidFill>
              <a:latin typeface="Verdana" pitchFamily="34" charset="0"/>
            </a:endParaRPr>
          </a:p>
          <a:p>
            <a:pPr marL="641350" indent="-534988" defTabSz="1166813" eaLnBrk="1" hangingPunct="1">
              <a:spcBef>
                <a:spcPct val="0"/>
              </a:spcBef>
              <a:buFontTx/>
              <a:buNone/>
            </a:pPr>
            <a:endParaRPr lang="hu-HU" sz="18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Placeholder 2"/>
          <p:cNvSpPr>
            <a:spLocks/>
          </p:cNvSpPr>
          <p:nvPr/>
        </p:nvSpPr>
        <p:spPr bwMode="auto">
          <a:xfrm>
            <a:off x="179388" y="404813"/>
            <a:ext cx="60483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A logók tiltott használata:</a:t>
            </a:r>
          </a:p>
        </p:txBody>
      </p:sp>
      <p:sp>
        <p:nvSpPr>
          <p:cNvPr id="147458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71378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8BBC00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hu-HU" sz="1200" b="1">
              <a:solidFill>
                <a:srgbClr val="8BBC00"/>
              </a:solidFill>
            </a:endParaRPr>
          </a:p>
          <a:p>
            <a:pPr>
              <a:spcBef>
                <a:spcPct val="50000"/>
              </a:spcBef>
            </a:pPr>
            <a:endParaRPr lang="hu-HU" sz="1200" b="1">
              <a:solidFill>
                <a:srgbClr val="8BBC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8BBC00"/>
                </a:solidFill>
              </a:rPr>
              <a:t>					</a:t>
            </a:r>
          </a:p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8BBC00"/>
                </a:solidFill>
              </a:rPr>
              <a:t>		 	</a:t>
            </a:r>
            <a:endParaRPr lang="hu-HU" sz="1400" b="1">
              <a:solidFill>
                <a:srgbClr val="8BBC00"/>
              </a:solidFill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400">
              <a:latin typeface="Arial" charset="0"/>
            </a:endParaRPr>
          </a:p>
        </p:txBody>
      </p:sp>
      <p:pic>
        <p:nvPicPr>
          <p:cNvPr id="147459" name="Picture 4" descr="tiltot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1252538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5" descr="tiltot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44675"/>
            <a:ext cx="14462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6" descr="tiltott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05263"/>
            <a:ext cx="23764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7" descr="tiltott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716338"/>
            <a:ext cx="187166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8" descr="tiltott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557338"/>
            <a:ext cx="17287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9" descr="tiltott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1989138"/>
            <a:ext cx="23764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5" name="Picture 10" descr="tiltott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3860800"/>
            <a:ext cx="25193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Placeholder 2"/>
          <p:cNvSpPr>
            <a:spLocks/>
          </p:cNvSpPr>
          <p:nvPr/>
        </p:nvSpPr>
        <p:spPr bwMode="auto">
          <a:xfrm>
            <a:off x="0" y="188913"/>
            <a:ext cx="60483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 Méretek meghatározása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b="1">
                <a:solidFill>
                  <a:srgbClr val="27BF4F"/>
                </a:solidFill>
                <a:cs typeface="Arial" charset="0"/>
              </a:rPr>
              <a:t>A logókat csak arányosítva szabad kicsinyíteni.</a:t>
            </a:r>
          </a:p>
        </p:txBody>
      </p:sp>
      <p:sp>
        <p:nvSpPr>
          <p:cNvPr id="148482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713787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  Minimális méret, távolságok a logók körül	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			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27BF4F"/>
                </a:solidFill>
              </a:rPr>
              <a:t>				         A logót FEHÉR háttér előtt kell használni!</a:t>
            </a:r>
          </a:p>
          <a:p>
            <a:pPr>
              <a:spcBef>
                <a:spcPct val="50000"/>
              </a:spcBef>
            </a:pPr>
            <a:endParaRPr lang="hu-HU" b="1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  <a:p>
            <a:pPr>
              <a:spcBef>
                <a:spcPct val="50000"/>
              </a:spcBef>
            </a:pPr>
            <a:endParaRPr lang="hu-HU">
              <a:solidFill>
                <a:srgbClr val="27BF4F"/>
              </a:solidFill>
            </a:endParaRPr>
          </a:p>
        </p:txBody>
      </p:sp>
      <p:pic>
        <p:nvPicPr>
          <p:cNvPr id="148483" name="Picture 4" descr="izola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266382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5" descr="mini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23050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6" descr="hatte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141663"/>
            <a:ext cx="29273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60350"/>
            <a:ext cx="8229600" cy="1143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Arculati Kézikönyvben megtalálható </a:t>
            </a:r>
            <a:b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</a:br>
            <a:r>
              <a:rPr lang="hu-HU" sz="20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kommunikációs eszközök: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Sajtóhirdetés (szórólap, leaflet ennek alapján)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PR hirdetés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Sajtóközlemény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Óriásplakát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Citylight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Plakát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Molinó, pop-up, roll up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Meghívó (többféle)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Honlap és banner</a:t>
            </a:r>
          </a:p>
          <a:p>
            <a:pPr>
              <a:buClr>
                <a:srgbClr val="27BF4F"/>
              </a:buClr>
              <a:buFont typeface="Wingdings" pitchFamily="2" charset="2"/>
              <a:buChar char="ü"/>
            </a:pPr>
            <a:r>
              <a:rPr lang="hu-HU" sz="2000" smtClean="0">
                <a:latin typeface="Verdana" pitchFamily="34" charset="0"/>
              </a:rPr>
              <a:t>HTML alapú hírlevél</a:t>
            </a:r>
          </a:p>
          <a:p>
            <a:pPr>
              <a:buFontTx/>
              <a:buChar char="-"/>
            </a:pPr>
            <a:endParaRPr lang="hu-HU" sz="20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hu-HU" smtClean="0"/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Köszönöm megtisztelő figyelmüket!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Hungler Diána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  <a:cs typeface="Arial" charset="0"/>
                <a:hlinkClick r:id="rId2"/>
              </a:rPr>
              <a:t>diana.hungler@nfu.gov.hu</a:t>
            </a:r>
            <a:endParaRPr lang="hu-HU" sz="18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1800" b="1" smtClean="0">
              <a:solidFill>
                <a:srgbClr val="27BF4F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Nemzeti Fejlesztési Ügynökség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1800" b="1" smtClean="0">
                <a:solidFill>
                  <a:srgbClr val="27BF4F"/>
                </a:solidFill>
                <a:latin typeface="Verdana" pitchFamily="34" charset="0"/>
                <a:cs typeface="Arial" charset="0"/>
              </a:rPr>
              <a:t>Kommunikációs Főosztály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3744</Words>
  <Application>Microsoft Office PowerPoint</Application>
  <PresentationFormat>Diavetítés a képernyőre (4:3 oldalarány)</PresentationFormat>
  <Paragraphs>740</Paragraphs>
  <Slides>93</Slides>
  <Notes>21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Csatolások</vt:lpstr>
      </vt:variant>
      <vt:variant>
        <vt:i4>1</vt:i4>
      </vt:variant>
      <vt:variant>
        <vt:lpstr>Diacímek</vt:lpstr>
      </vt:variant>
      <vt:variant>
        <vt:i4>93</vt:i4>
      </vt:variant>
    </vt:vector>
  </HeadingPairs>
  <TitlesOfParts>
    <vt:vector size="95" baseType="lpstr">
      <vt:lpstr>Office Theme</vt:lpstr>
      <vt:lpstr>???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Az eljárás előnyei</vt:lpstr>
      <vt:lpstr>10. dia</vt:lpstr>
      <vt:lpstr>11. dia</vt:lpstr>
      <vt:lpstr>12. dia</vt:lpstr>
      <vt:lpstr>Kombinált Hitel Garanciával   Projekt felépítése</vt:lpstr>
      <vt:lpstr>14. dia</vt:lpstr>
      <vt:lpstr>15. dia</vt:lpstr>
      <vt:lpstr>  Hitelkondíciók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Támogatható tevékenységek</vt:lpstr>
      <vt:lpstr>37. dia</vt:lpstr>
      <vt:lpstr>38. dia</vt:lpstr>
      <vt:lpstr>Egyéb korlátozások</vt:lpstr>
      <vt:lpstr>Egyéb tartalmi korlátozások</vt:lpstr>
      <vt:lpstr>Határidők</vt:lpstr>
      <vt:lpstr>Pénzügyi feltételek</vt:lpstr>
      <vt:lpstr>43. dia</vt:lpstr>
      <vt:lpstr>A pályázati konstrukció célja:</vt:lpstr>
      <vt:lpstr>45. dia</vt:lpstr>
      <vt:lpstr>46. dia</vt:lpstr>
      <vt:lpstr>Támogatható tevékenységek</vt:lpstr>
      <vt:lpstr>48. dia</vt:lpstr>
      <vt:lpstr>49. dia</vt:lpstr>
      <vt:lpstr>Egyéb korlátozások</vt:lpstr>
      <vt:lpstr>Egyéb tartalmi korlátozások</vt:lpstr>
      <vt:lpstr>Határidők</vt:lpstr>
      <vt:lpstr>Pénzügyi feltételek</vt:lpstr>
      <vt:lpstr>54. dia</vt:lpstr>
      <vt:lpstr>Tartalmi kritériumok </vt:lpstr>
      <vt:lpstr>56. dia</vt:lpstr>
      <vt:lpstr>Pályázó egyéb projektjei</vt:lpstr>
      <vt:lpstr>58. dia</vt:lpstr>
      <vt:lpstr>59. dia</vt:lpstr>
      <vt:lpstr>Üzleti terv és megvalósíthatósági adatlap </vt:lpstr>
      <vt:lpstr>Egyéb korlátozások a projekt tartalmával kapcsolatban </vt:lpstr>
      <vt:lpstr>Egyéb korlátozások a projekt tartalmával kapcsolatban</vt:lpstr>
      <vt:lpstr>A pályázathoz csatolandó mellékletek </vt:lpstr>
      <vt:lpstr>64. dia</vt:lpstr>
      <vt:lpstr>65. dia</vt:lpstr>
      <vt:lpstr> A támogatás igénybevételének menete </vt:lpstr>
      <vt:lpstr> A támogatás igénybevételének menete</vt:lpstr>
      <vt:lpstr> A támogatás igénybevételének menete</vt:lpstr>
      <vt:lpstr> A támogatás igénybevételének menete</vt:lpstr>
      <vt:lpstr>70. dia</vt:lpstr>
      <vt:lpstr> Projekt monitoring </vt:lpstr>
      <vt:lpstr> Projekt monitoring</vt:lpstr>
      <vt:lpstr> Projekt monitoring</vt:lpstr>
      <vt:lpstr> Projekt monitoring</vt:lpstr>
      <vt:lpstr> Helyszíni ellenőrzés</vt:lpstr>
      <vt:lpstr>Helyszíni ellenőrzés</vt:lpstr>
      <vt:lpstr> Szabálytalanság</vt:lpstr>
      <vt:lpstr>78. dia</vt:lpstr>
      <vt:lpstr>79. dia</vt:lpstr>
      <vt:lpstr>Hitelintézetek kommunikációs kötelezettségei</vt:lpstr>
      <vt:lpstr>Arculati Kézikönyv letölthető: www.ujszechenyiterv.gov.hu</vt:lpstr>
      <vt:lpstr>Arculati Kézikönyv letölthető: www.ujszechenyiterv.gov.hu</vt:lpstr>
      <vt:lpstr>83. dia</vt:lpstr>
      <vt:lpstr>Kötelező arculati elemek áttekintése: (folyt.)</vt:lpstr>
      <vt:lpstr>85. dia</vt:lpstr>
      <vt:lpstr>86. dia</vt:lpstr>
      <vt:lpstr>87. dia</vt:lpstr>
      <vt:lpstr>88. dia</vt:lpstr>
      <vt:lpstr>89. dia</vt:lpstr>
      <vt:lpstr>90. dia</vt:lpstr>
      <vt:lpstr>91. dia</vt:lpstr>
      <vt:lpstr>Arculati Kézikönyvben megtalálható  kommunikációs eszközök:</vt:lpstr>
      <vt:lpstr>93. dia</vt:lpstr>
    </vt:vector>
  </TitlesOfParts>
  <Company>Dexef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Kövér Tibor</dc:creator>
  <cp:lastModifiedBy>bukie</cp:lastModifiedBy>
  <cp:revision>109</cp:revision>
  <dcterms:created xsi:type="dcterms:W3CDTF">2011-09-11T18:27:46Z</dcterms:created>
  <dcterms:modified xsi:type="dcterms:W3CDTF">2011-09-19T12:42:21Z</dcterms:modified>
</cp:coreProperties>
</file>